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  <p:sldId id="265" r:id="rId6"/>
    <p:sldId id="266" r:id="rId7"/>
    <p:sldId id="261" r:id="rId8"/>
    <p:sldId id="267" r:id="rId9"/>
    <p:sldId id="263" r:id="rId10"/>
    <p:sldId id="268" r:id="rId11"/>
    <p:sldId id="264" r:id="rId12"/>
  </p:sldIdLst>
  <p:sldSz cx="16256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FFFF"/>
    <a:srgbClr val="FF99FF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4" y="8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3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18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8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948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1pPr>
            <a:lvl2pPr marL="1083747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2pPr>
            <a:lvl3pPr marL="2167494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3pPr>
            <a:lvl4pPr marL="3251241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4pPr>
            <a:lvl5pPr marL="4334988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5pPr>
            <a:lvl6pPr marL="5418734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6pPr>
            <a:lvl7pPr marL="6502481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7pPr>
            <a:lvl8pPr marL="7586228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8pPr>
            <a:lvl9pPr marL="8669975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6637"/>
            </a:lvl1pPr>
            <a:lvl2pPr>
              <a:defRPr sz="5689"/>
            </a:lvl2pPr>
            <a:lvl3pPr>
              <a:defRPr sz="4741"/>
            </a:lvl3pPr>
            <a:lvl4pPr>
              <a:defRPr sz="4267"/>
            </a:lvl4pPr>
            <a:lvl5pPr>
              <a:defRPr sz="42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6637"/>
            </a:lvl1pPr>
            <a:lvl2pPr>
              <a:defRPr sz="5689"/>
            </a:lvl2pPr>
            <a:lvl3pPr>
              <a:defRPr sz="4741"/>
            </a:lvl3pPr>
            <a:lvl4pPr>
              <a:defRPr sz="4267"/>
            </a:lvl4pPr>
            <a:lvl5pPr>
              <a:defRPr sz="42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47" indent="0">
              <a:buNone/>
              <a:defRPr sz="4741" b="1"/>
            </a:lvl2pPr>
            <a:lvl3pPr marL="2167494" indent="0">
              <a:buNone/>
              <a:defRPr sz="4267" b="1"/>
            </a:lvl3pPr>
            <a:lvl4pPr marL="3251241" indent="0">
              <a:buNone/>
              <a:defRPr sz="3793" b="1"/>
            </a:lvl4pPr>
            <a:lvl5pPr marL="4334988" indent="0">
              <a:buNone/>
              <a:defRPr sz="3793" b="1"/>
            </a:lvl5pPr>
            <a:lvl6pPr marL="5418734" indent="0">
              <a:buNone/>
              <a:defRPr sz="3793" b="1"/>
            </a:lvl6pPr>
            <a:lvl7pPr marL="6502481" indent="0">
              <a:buNone/>
              <a:defRPr sz="3793" b="1"/>
            </a:lvl7pPr>
            <a:lvl8pPr marL="7586228" indent="0">
              <a:buNone/>
              <a:defRPr sz="3793" b="1"/>
            </a:lvl8pPr>
            <a:lvl9pPr marL="8669975" indent="0">
              <a:buNone/>
              <a:defRPr sz="379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5689"/>
            </a:lvl1pPr>
            <a:lvl2pPr>
              <a:defRPr sz="4741"/>
            </a:lvl2pPr>
            <a:lvl3pPr>
              <a:defRPr sz="4267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4" y="2046817"/>
            <a:ext cx="7185377" cy="853016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47" indent="0">
              <a:buNone/>
              <a:defRPr sz="4741" b="1"/>
            </a:lvl2pPr>
            <a:lvl3pPr marL="2167494" indent="0">
              <a:buNone/>
              <a:defRPr sz="4267" b="1"/>
            </a:lvl3pPr>
            <a:lvl4pPr marL="3251241" indent="0">
              <a:buNone/>
              <a:defRPr sz="3793" b="1"/>
            </a:lvl4pPr>
            <a:lvl5pPr marL="4334988" indent="0">
              <a:buNone/>
              <a:defRPr sz="3793" b="1"/>
            </a:lvl5pPr>
            <a:lvl6pPr marL="5418734" indent="0">
              <a:buNone/>
              <a:defRPr sz="3793" b="1"/>
            </a:lvl6pPr>
            <a:lvl7pPr marL="6502481" indent="0">
              <a:buNone/>
              <a:defRPr sz="3793" b="1"/>
            </a:lvl7pPr>
            <a:lvl8pPr marL="7586228" indent="0">
              <a:buNone/>
              <a:defRPr sz="3793" b="1"/>
            </a:lvl8pPr>
            <a:lvl9pPr marL="8669975" indent="0">
              <a:buNone/>
              <a:defRPr sz="379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57824" y="2899833"/>
            <a:ext cx="7185377" cy="5268384"/>
          </a:xfrm>
        </p:spPr>
        <p:txBody>
          <a:bodyPr/>
          <a:lstStyle>
            <a:lvl1pPr>
              <a:defRPr sz="5689"/>
            </a:lvl1pPr>
            <a:lvl2pPr>
              <a:defRPr sz="4741"/>
            </a:lvl2pPr>
            <a:lvl3pPr>
              <a:defRPr sz="4267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3" cy="1549400"/>
          </a:xfrm>
        </p:spPr>
        <p:txBody>
          <a:bodyPr anchor="b"/>
          <a:lstStyle>
            <a:lvl1pPr algn="l">
              <a:defRPr sz="474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7" cy="7804151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3" cy="6254751"/>
          </a:xfrm>
        </p:spPr>
        <p:txBody>
          <a:bodyPr/>
          <a:lstStyle>
            <a:lvl1pPr marL="0" indent="0">
              <a:buNone/>
              <a:defRPr sz="3319"/>
            </a:lvl1pPr>
            <a:lvl2pPr marL="1083747" indent="0">
              <a:buNone/>
              <a:defRPr sz="2844"/>
            </a:lvl2pPr>
            <a:lvl3pPr marL="2167494" indent="0">
              <a:buNone/>
              <a:defRPr sz="2370"/>
            </a:lvl3pPr>
            <a:lvl4pPr marL="3251241" indent="0">
              <a:buNone/>
              <a:defRPr sz="2133"/>
            </a:lvl4pPr>
            <a:lvl5pPr marL="4334988" indent="0">
              <a:buNone/>
              <a:defRPr sz="2133"/>
            </a:lvl5pPr>
            <a:lvl6pPr marL="5418734" indent="0">
              <a:buNone/>
              <a:defRPr sz="2133"/>
            </a:lvl6pPr>
            <a:lvl7pPr marL="6502481" indent="0">
              <a:buNone/>
              <a:defRPr sz="2133"/>
            </a:lvl7pPr>
            <a:lvl8pPr marL="7586228" indent="0">
              <a:buNone/>
              <a:defRPr sz="2133"/>
            </a:lvl8pPr>
            <a:lvl9pPr marL="866997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474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7585"/>
            </a:lvl1pPr>
            <a:lvl2pPr marL="1083747" indent="0">
              <a:buNone/>
              <a:defRPr sz="6637"/>
            </a:lvl2pPr>
            <a:lvl3pPr marL="2167494" indent="0">
              <a:buNone/>
              <a:defRPr sz="5689"/>
            </a:lvl3pPr>
            <a:lvl4pPr marL="3251241" indent="0">
              <a:buNone/>
              <a:defRPr sz="4741"/>
            </a:lvl4pPr>
            <a:lvl5pPr marL="4334988" indent="0">
              <a:buNone/>
              <a:defRPr sz="4741"/>
            </a:lvl5pPr>
            <a:lvl6pPr marL="5418734" indent="0">
              <a:buNone/>
              <a:defRPr sz="4741"/>
            </a:lvl6pPr>
            <a:lvl7pPr marL="6502481" indent="0">
              <a:buNone/>
              <a:defRPr sz="4741"/>
            </a:lvl7pPr>
            <a:lvl8pPr marL="7586228" indent="0">
              <a:buNone/>
              <a:defRPr sz="4741"/>
            </a:lvl8pPr>
            <a:lvl9pPr marL="8669975" indent="0">
              <a:buNone/>
              <a:defRPr sz="474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3319"/>
            </a:lvl1pPr>
            <a:lvl2pPr marL="1083747" indent="0">
              <a:buNone/>
              <a:defRPr sz="2844"/>
            </a:lvl2pPr>
            <a:lvl3pPr marL="2167494" indent="0">
              <a:buNone/>
              <a:defRPr sz="2370"/>
            </a:lvl3pPr>
            <a:lvl4pPr marL="3251241" indent="0">
              <a:buNone/>
              <a:defRPr sz="2133"/>
            </a:lvl4pPr>
            <a:lvl5pPr marL="4334988" indent="0">
              <a:buNone/>
              <a:defRPr sz="2133"/>
            </a:lvl5pPr>
            <a:lvl6pPr marL="5418734" indent="0">
              <a:buNone/>
              <a:defRPr sz="2133"/>
            </a:lvl6pPr>
            <a:lvl7pPr marL="6502481" indent="0">
              <a:buNone/>
              <a:defRPr sz="2133"/>
            </a:lvl7pPr>
            <a:lvl8pPr marL="7586228" indent="0">
              <a:buNone/>
              <a:defRPr sz="2133"/>
            </a:lvl8pPr>
            <a:lvl9pPr marL="866997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143-8FDC-44D7-8C23-B3AA794AA45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1CB7-921A-4AAE-AC77-C6B651CE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9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2167494" rtl="0" eaLnBrk="1" latinLnBrk="0" hangingPunct="1">
        <a:spcBef>
          <a:spcPct val="0"/>
        </a:spcBef>
        <a:buNone/>
        <a:defRPr sz="10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2810" indent="-812810" algn="l" defTabSz="2167494" rtl="0" eaLnBrk="1" latinLnBrk="0" hangingPunct="1">
        <a:spcBef>
          <a:spcPct val="20000"/>
        </a:spcBef>
        <a:buFont typeface="Arial" pitchFamily="34" charset="0"/>
        <a:buChar char="•"/>
        <a:defRPr sz="7585" kern="1200">
          <a:solidFill>
            <a:schemeClr val="tx1"/>
          </a:solidFill>
          <a:latin typeface="+mn-lt"/>
          <a:ea typeface="+mn-ea"/>
          <a:cs typeface="+mn-cs"/>
        </a:defRPr>
      </a:lvl1pPr>
      <a:lvl2pPr marL="1761089" indent="-677342" algn="l" defTabSz="2167494" rtl="0" eaLnBrk="1" latinLnBrk="0" hangingPunct="1">
        <a:spcBef>
          <a:spcPct val="20000"/>
        </a:spcBef>
        <a:buFont typeface="Arial" pitchFamily="34" charset="0"/>
        <a:buChar char="–"/>
        <a:defRPr sz="6637" kern="1200">
          <a:solidFill>
            <a:schemeClr val="tx1"/>
          </a:solidFill>
          <a:latin typeface="+mn-lt"/>
          <a:ea typeface="+mn-ea"/>
          <a:cs typeface="+mn-cs"/>
        </a:defRPr>
      </a:lvl2pPr>
      <a:lvl3pPr marL="2709367" indent="-541873" algn="l" defTabSz="2167494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3793114" indent="-541873" algn="l" defTabSz="2167494" rtl="0" eaLnBrk="1" latinLnBrk="0" hangingPunct="1">
        <a:spcBef>
          <a:spcPct val="20000"/>
        </a:spcBef>
        <a:buFont typeface="Arial" pitchFamily="34" charset="0"/>
        <a:buChar char="–"/>
        <a:defRPr sz="4741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indent="-541873" algn="l" defTabSz="2167494" rtl="0" eaLnBrk="1" latinLnBrk="0" hangingPunct="1">
        <a:spcBef>
          <a:spcPct val="20000"/>
        </a:spcBef>
        <a:buFont typeface="Arial" pitchFamily="34" charset="0"/>
        <a:buChar char="»"/>
        <a:defRPr sz="4741" kern="1200">
          <a:solidFill>
            <a:schemeClr val="tx1"/>
          </a:solidFill>
          <a:latin typeface="+mn-lt"/>
          <a:ea typeface="+mn-ea"/>
          <a:cs typeface="+mn-cs"/>
        </a:defRPr>
      </a:lvl5pPr>
      <a:lvl6pPr marL="5960608" indent="-541873" algn="l" defTabSz="2167494" rtl="0" eaLnBrk="1" latinLnBrk="0" hangingPunct="1">
        <a:spcBef>
          <a:spcPct val="20000"/>
        </a:spcBef>
        <a:buFont typeface="Arial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6pPr>
      <a:lvl7pPr marL="7044355" indent="-541873" algn="l" defTabSz="2167494" rtl="0" eaLnBrk="1" latinLnBrk="0" hangingPunct="1">
        <a:spcBef>
          <a:spcPct val="20000"/>
        </a:spcBef>
        <a:buFont typeface="Arial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7pPr>
      <a:lvl8pPr marL="8128102" indent="-541873" algn="l" defTabSz="2167494" rtl="0" eaLnBrk="1" latinLnBrk="0" hangingPunct="1">
        <a:spcBef>
          <a:spcPct val="20000"/>
        </a:spcBef>
        <a:buFont typeface="Arial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8pPr>
      <a:lvl9pPr marL="9211848" indent="-541873" algn="l" defTabSz="2167494" rtl="0" eaLnBrk="1" latinLnBrk="0" hangingPunct="1">
        <a:spcBef>
          <a:spcPct val="20000"/>
        </a:spcBef>
        <a:buFont typeface="Arial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47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9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24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98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73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48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22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975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1736" y="1691680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Пестречинский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№3 «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Солнышко»Пестречинского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РТ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ТВ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Lego-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мультфильмы»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мультипликационный фильм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знаки»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2)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32" y="4086065"/>
            <a:ext cx="1512168" cy="1134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170325"/>
            <a:ext cx="31052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9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5792" y="1403648"/>
            <a:ext cx="8128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</a:t>
            </a:r>
            <a:endParaRPr lang="ru-RU" sz="32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</a:t>
            </a:r>
            <a:r>
              <a:rPr lang="ru-RU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педагог: выставляет кадры в строгой последовательности, накладывает звукозапись текста, музыку, титры.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62" r="2159" b="15351"/>
          <a:stretch/>
        </p:blipFill>
        <p:spPr>
          <a:xfrm flipH="1">
            <a:off x="10792296" y="4869399"/>
            <a:ext cx="3769994" cy="2389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35038"/>
          <a:stretch/>
        </p:blipFill>
        <p:spPr>
          <a:xfrm>
            <a:off x="5469447" y="3609259"/>
            <a:ext cx="5152725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566" y="6501864"/>
            <a:ext cx="1512168" cy="11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7423825" y="6084168"/>
            <a:ext cx="535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9688" y="2195736"/>
            <a:ext cx="9568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готового мультфильма 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смотрят самодельные мультфильмы, они радуются результату и гордятся своим участием в создании фильма. 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были вовлечены в процесс познания: происходил обмен идеями, знаниями, способами действия. Кроме того, дети приобрели совершенно новые знания и навыки, </a:t>
            </a:r>
          </a:p>
        </p:txBody>
      </p:sp>
    </p:spTree>
    <p:extLst>
      <p:ext uri="{BB962C8B-B14F-4D97-AF65-F5344CB8AC3E}">
        <p14:creationId xmlns:p14="http://schemas.microsoft.com/office/powerpoint/2010/main" val="3736953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9503" y="1772091"/>
            <a:ext cx="986524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-мультфильмов  в современном образовательном процессе ДОО» В настоящее время одним из факторов, которые оказывают влияние на становление личности дошкольника, его познавательную и речевую активность является развитие информационно-коммуникационных технологий.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развитии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дошкольника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мультфильмы.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анимация, - это вид современного искусства, который обладает чрезвычайно высоким потенциалом познавательного, художественно эстетического, нравственно - эмоционального воздействия на детей дошкольного возраста, а также широкими образовательно - воспитательными возможностями. 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свою очередь изучаем правила ориентирования в дорожной среде с помощью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мультфильмов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1376" y="1259632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 «Креативность и творческий подход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4" y="1403648"/>
            <a:ext cx="3096199" cy="28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44" y="1403648"/>
            <a:ext cx="8544272" cy="6408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5872" y="71642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наши жизни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03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23744" y="1331640"/>
            <a:ext cx="8128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дорожных знаках, навыков безопасного поведения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,с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 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конструктора  сформировать у детей навыки грамотного поведения на дороге, развивать представления о причинно-следственных связях возникновения опасных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 Учить детей не только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ссоблюдать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дорожного движения, но и приучать их ориентироваться в дорожной обстановке.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дорожных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знаках.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ориентировки в пространстве.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64" y="1542006"/>
            <a:ext cx="31052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29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1696" y="1418892"/>
            <a:ext cx="8784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материалы: </a:t>
            </a:r>
          </a:p>
          <a:p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Фотоаппарат ; </a:t>
            </a:r>
            <a:endParaRPr lang="ru-RU" sz="3200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Штатив; </a:t>
            </a:r>
            <a:endParaRPr lang="ru-RU" sz="3200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освещение (лампа</a:t>
            </a:r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Ноутбук, программы для создания мультфильма; </a:t>
            </a:r>
            <a:endParaRPr lang="ru-RU" sz="3200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Диктофон, телефон ; </a:t>
            </a: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создания фона, </a:t>
            </a:r>
            <a:r>
              <a:rPr lang="ru-RU" sz="320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монтажа: </a:t>
            </a:r>
          </a:p>
          <a:p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Movie Maker </a:t>
            </a:r>
          </a:p>
          <a:p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Movavi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Live </a:t>
            </a:r>
          </a:p>
          <a:p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PowerPoint </a:t>
            </a:r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 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8" y="1952428"/>
            <a:ext cx="1008112" cy="672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16" y="2411760"/>
            <a:ext cx="720080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48" y="3245628"/>
            <a:ext cx="1212504" cy="911399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14124"/>
              </p:ext>
            </p:extLst>
          </p:nvPr>
        </p:nvGraphicFramePr>
        <p:xfrm>
          <a:off x="92075" y="92075"/>
          <a:ext cx="6318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Объект упаковщика для оболочки" showAsIcon="1" r:id="rId8" imgW="632160" imgH="347400" progId="Package">
                  <p:embed/>
                </p:oleObj>
              </mc:Choice>
              <mc:Fallback>
                <p:oleObj name="Объект упаковщика для оболочки" showAsIcon="1" r:id="rId8" imgW="632160" imgH="34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31825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52" y="3806557"/>
            <a:ext cx="1115616" cy="11156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89" y="5580112"/>
            <a:ext cx="1239292" cy="8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6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" y="7937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2075" y="92075"/>
          <a:ext cx="6318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Объект упаковщика для оболочки" showAsIcon="1" r:id="rId5" imgW="632160" imgH="347400" progId="Package">
                  <p:embed/>
                </p:oleObj>
              </mc:Choice>
              <mc:Fallback>
                <p:oleObj name="Объект упаковщика для оболочки" showAsIcon="1" r:id="rId5" imgW="632160" imgH="347400" progId="Package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31825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6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8" descr="C:\Users\MBDOU-1\Desktop\%D0%BC%D1%83%D0%BB%D1%8C%D1%82%D1%84%D0%B8%D0%BB%D1%8C%D0%BC %D0%9F%D0%94%D0%94\s1200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1816" y="1175296"/>
            <a:ext cx="7692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мультфильма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0375" y="1675062"/>
            <a:ext cx="754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мультфильма: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9460" y="2130523"/>
            <a:ext cx="8632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предложено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Обговорив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моменты,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вместе с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 воспитателями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готовить  составляющие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мультфильму: персонажей, 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и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60461" y="4932040"/>
            <a:ext cx="9217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-Съемочный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штатив и неподвижные источники света, мы фотографируем каждый кадр сцены мультфильма, диалоги героев, учитывая смену ракурсов, дальнего и ближнего планов. </a:t>
            </a:r>
          </a:p>
        </p:txBody>
      </p:sp>
    </p:spTree>
    <p:extLst>
      <p:ext uri="{BB962C8B-B14F-4D97-AF65-F5344CB8AC3E}">
        <p14:creationId xmlns:p14="http://schemas.microsoft.com/office/powerpoint/2010/main" val="2105714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b="22443"/>
          <a:stretch/>
        </p:blipFill>
        <p:spPr>
          <a:xfrm>
            <a:off x="5391696" y="1547664"/>
            <a:ext cx="9336360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3904" y="703430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 настоящему!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3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5792" y="1408874"/>
            <a:ext cx="8128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</a:t>
            </a:r>
            <a:r>
              <a:rPr lang="ru-RU" sz="32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распределении ролей между дошкольниками, </a:t>
            </a:r>
            <a:r>
              <a:rPr lang="ru-RU" sz="32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разучивании </a:t>
            </a:r>
            <a:r>
              <a:rPr lang="ru-RU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</a:t>
            </a:r>
            <a:r>
              <a:rPr lang="ru-RU" sz="32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произведенияс</a:t>
            </a:r>
            <a:r>
              <a:rPr lang="ru-RU" sz="32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помощью родителей. </a:t>
            </a:r>
            <a:r>
              <a:rPr lang="ru-RU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осуществляется звукозапись текста с использованием диктофона. Это довольно сложно, важно, чтобы произнесённый текст совпадал с движениями персонажей.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3180" r="-1" b="29525"/>
          <a:stretch/>
        </p:blipFill>
        <p:spPr>
          <a:xfrm>
            <a:off x="7263903" y="5440747"/>
            <a:ext cx="6131881" cy="22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2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0" y="1403648"/>
            <a:ext cx="3105248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b="25128"/>
          <a:stretch/>
        </p:blipFill>
        <p:spPr>
          <a:xfrm>
            <a:off x="5751736" y="1619672"/>
            <a:ext cx="9048328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5832" y="68762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8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407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001</dc:creator>
  <cp:lastModifiedBy>MBDOU-1</cp:lastModifiedBy>
  <cp:revision>24</cp:revision>
  <dcterms:created xsi:type="dcterms:W3CDTF">2018-04-23T12:07:29Z</dcterms:created>
  <dcterms:modified xsi:type="dcterms:W3CDTF">2020-04-30T11:43:20Z</dcterms:modified>
</cp:coreProperties>
</file>