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79" r:id="rId4"/>
    <p:sldId id="287" r:id="rId5"/>
    <p:sldId id="291" r:id="rId6"/>
    <p:sldId id="316" r:id="rId7"/>
    <p:sldId id="319" r:id="rId8"/>
    <p:sldId id="320" r:id="rId9"/>
    <p:sldId id="321" r:id="rId10"/>
    <p:sldId id="281" r:id="rId11"/>
    <p:sldId id="318" r:id="rId12"/>
    <p:sldId id="282" r:id="rId13"/>
    <p:sldId id="283" r:id="rId14"/>
    <p:sldId id="317"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520" autoAdjust="0"/>
    <p:restoredTop sz="94660"/>
  </p:normalViewPr>
  <p:slideViewPr>
    <p:cSldViewPr snapToGrid="0">
      <p:cViewPr>
        <p:scale>
          <a:sx n="53" d="100"/>
          <a:sy n="53" d="100"/>
        </p:scale>
        <p:origin x="-67" y="-120"/>
      </p:cViewPr>
      <p:guideLst>
        <p:guide orient="horz" pos="2160"/>
        <p:guide pos="3840"/>
      </p:guideLst>
    </p:cSldViewPr>
  </p:slideViewPr>
  <p:notesTextViewPr>
    <p:cViewPr>
      <p:scale>
        <a:sx n="1" d="1"/>
        <a:sy n="1" d="1"/>
      </p:scale>
      <p:origin x="0" y="0"/>
    </p:cViewPr>
  </p:notesTextViewPr>
  <p:sorterViewPr>
    <p:cViewPr>
      <p:scale>
        <a:sx n="100" d="100"/>
        <a:sy n="100" d="100"/>
      </p:scale>
      <p:origin x="0" y="98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8B5DB2-C498-402C-A5AD-A6A1C89FCD8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C925193E-0DBB-47CB-A606-7FC070F8D118}">
      <dgm:prSet phldrT="[Текст]" custT="1">
        <dgm:style>
          <a:lnRef idx="3">
            <a:schemeClr val="lt1"/>
          </a:lnRef>
          <a:fillRef idx="1">
            <a:schemeClr val="accent5"/>
          </a:fillRef>
          <a:effectRef idx="1">
            <a:schemeClr val="accent5"/>
          </a:effectRef>
          <a:fontRef idx="minor">
            <a:schemeClr val="lt1"/>
          </a:fontRef>
        </dgm:style>
      </dgm:prSet>
      <dgm:spPr/>
      <dgm:t>
        <a:bodyPr/>
        <a:lstStyle/>
        <a:p>
          <a:r>
            <a:rPr lang="ru-RU" sz="2800" b="1" dirty="0" smtClean="0">
              <a:solidFill>
                <a:schemeClr val="tx1"/>
              </a:solidFill>
              <a:latin typeface="Times New Roman" pitchFamily="18" charset="0"/>
              <a:cs typeface="Times New Roman" pitchFamily="18" charset="0"/>
            </a:rPr>
            <a:t>Речевая развивающая среда</a:t>
          </a:r>
          <a:endParaRPr lang="ru-RU" sz="2800" b="1" dirty="0">
            <a:solidFill>
              <a:schemeClr val="tx1"/>
            </a:solidFill>
            <a:latin typeface="Times New Roman" pitchFamily="18" charset="0"/>
            <a:cs typeface="Times New Roman" pitchFamily="18" charset="0"/>
          </a:endParaRPr>
        </a:p>
      </dgm:t>
    </dgm:pt>
    <dgm:pt modelId="{0905644E-D142-4204-B8E3-0A8BE8B99342}" type="parTrans" cxnId="{97C3BA60-12A8-422A-A0D0-8929125C7663}">
      <dgm:prSet/>
      <dgm:spPr/>
      <dgm:t>
        <a:bodyPr/>
        <a:lstStyle/>
        <a:p>
          <a:endParaRPr lang="ru-RU"/>
        </a:p>
      </dgm:t>
    </dgm:pt>
    <dgm:pt modelId="{A6CF47C5-1FAB-43CE-A508-87E15A582C77}" type="sibTrans" cxnId="{97C3BA60-12A8-422A-A0D0-8929125C7663}">
      <dgm:prSet/>
      <dgm:spPr/>
      <dgm:t>
        <a:bodyPr/>
        <a:lstStyle/>
        <a:p>
          <a:endParaRPr lang="ru-RU"/>
        </a:p>
      </dgm:t>
    </dgm:pt>
    <dgm:pt modelId="{6294260F-985F-423F-80FA-5714B7F8D0EC}" type="asst">
      <dgm:prSet phldrT="[Текст]" custT="1">
        <dgm:style>
          <a:lnRef idx="1">
            <a:schemeClr val="accent6"/>
          </a:lnRef>
          <a:fillRef idx="2">
            <a:schemeClr val="accent6"/>
          </a:fillRef>
          <a:effectRef idx="1">
            <a:schemeClr val="accent6"/>
          </a:effectRef>
          <a:fontRef idx="minor">
            <a:schemeClr val="dk1"/>
          </a:fontRef>
        </dgm:style>
      </dgm:prSet>
      <dgm:spPr/>
      <dgm:t>
        <a:bodyPr/>
        <a:lstStyle/>
        <a:p>
          <a:pPr algn="ctr"/>
          <a:r>
            <a:rPr lang="ru-RU" sz="2000" dirty="0" smtClean="0">
              <a:solidFill>
                <a:schemeClr val="tx1"/>
              </a:solidFill>
              <a:latin typeface="Times New Roman" pitchFamily="18" charset="0"/>
              <a:cs typeface="Times New Roman" pitchFamily="18" charset="0"/>
            </a:rPr>
            <a:t>Создает благоприятные условия для формирования речевых умений и навыков детей не только в специально оборудованном обучении, но и в самостоятельной деятельности</a:t>
          </a:r>
          <a:endParaRPr lang="ru-RU" sz="2000" dirty="0">
            <a:solidFill>
              <a:schemeClr val="tx1"/>
            </a:solidFill>
            <a:latin typeface="Times New Roman" pitchFamily="18" charset="0"/>
            <a:cs typeface="Times New Roman" pitchFamily="18" charset="0"/>
          </a:endParaRPr>
        </a:p>
      </dgm:t>
    </dgm:pt>
    <dgm:pt modelId="{B4A50D80-3A30-4C0B-89C5-1655516AF37E}" type="parTrans" cxnId="{A76ACCA2-0AE8-48FD-A5B0-038707931E5E}">
      <dgm:prSet/>
      <dgm:spPr/>
      <dgm:t>
        <a:bodyPr/>
        <a:lstStyle/>
        <a:p>
          <a:endParaRPr lang="ru-RU"/>
        </a:p>
      </dgm:t>
    </dgm:pt>
    <dgm:pt modelId="{966C9B82-5862-4A02-9B92-1CA73BDC6049}" type="sibTrans" cxnId="{A76ACCA2-0AE8-48FD-A5B0-038707931E5E}">
      <dgm:prSet/>
      <dgm:spPr/>
      <dgm:t>
        <a:bodyPr/>
        <a:lstStyle/>
        <a:p>
          <a:endParaRPr lang="ru-RU"/>
        </a:p>
      </dgm:t>
    </dgm:pt>
    <dgm:pt modelId="{DB63C23F-16C7-4F90-8D79-7C9CA81814B5}">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2000" dirty="0" smtClean="0">
              <a:solidFill>
                <a:schemeClr val="tx1"/>
              </a:solidFill>
              <a:latin typeface="Times New Roman" pitchFamily="18" charset="0"/>
              <a:cs typeface="Times New Roman" pitchFamily="18" charset="0"/>
            </a:rPr>
            <a:t>Обеспечивает высокий уровень речевой активности детей</a:t>
          </a:r>
          <a:endParaRPr lang="ru-RU" sz="2000" dirty="0">
            <a:solidFill>
              <a:schemeClr val="tx1"/>
            </a:solidFill>
            <a:latin typeface="Times New Roman" pitchFamily="18" charset="0"/>
            <a:cs typeface="Times New Roman" pitchFamily="18" charset="0"/>
          </a:endParaRPr>
        </a:p>
      </dgm:t>
    </dgm:pt>
    <dgm:pt modelId="{E5AFE488-01B9-4AE7-A7F6-8480B1270D8A}" type="parTrans" cxnId="{92666659-AFCC-44C3-9374-82A45D42D0FD}">
      <dgm:prSet/>
      <dgm:spPr/>
      <dgm:t>
        <a:bodyPr/>
        <a:lstStyle/>
        <a:p>
          <a:endParaRPr lang="ru-RU"/>
        </a:p>
      </dgm:t>
    </dgm:pt>
    <dgm:pt modelId="{2766C62C-4B26-481F-879F-81B81B86C3EA}" type="sibTrans" cxnId="{92666659-AFCC-44C3-9374-82A45D42D0FD}">
      <dgm:prSet/>
      <dgm:spPr/>
      <dgm:t>
        <a:bodyPr/>
        <a:lstStyle/>
        <a:p>
          <a:endParaRPr lang="ru-RU"/>
        </a:p>
      </dgm:t>
    </dgm:pt>
    <dgm:pt modelId="{A571741F-1FFF-4A4E-9B6D-776C7DD51C47}">
      <dgm:prSet phldrT="[Текст]" custT="1">
        <dgm:style>
          <a:lnRef idx="1">
            <a:schemeClr val="accent3"/>
          </a:lnRef>
          <a:fillRef idx="3">
            <a:schemeClr val="accent3"/>
          </a:fillRef>
          <a:effectRef idx="2">
            <a:schemeClr val="accent3"/>
          </a:effectRef>
          <a:fontRef idx="minor">
            <a:schemeClr val="lt1"/>
          </a:fontRef>
        </dgm:style>
      </dgm:prSet>
      <dgm:spPr/>
      <dgm:t>
        <a:bodyPr/>
        <a:lstStyle/>
        <a:p>
          <a:r>
            <a:rPr lang="ru-RU" sz="2000" dirty="0" smtClean="0">
              <a:solidFill>
                <a:schemeClr val="tx1"/>
              </a:solidFill>
              <a:latin typeface="Times New Roman" pitchFamily="18" charset="0"/>
              <a:cs typeface="Times New Roman" pitchFamily="18" charset="0"/>
            </a:rPr>
            <a:t>Способствует овладению детьми речевыми умениями и навыками живой разговорной речи в естественной обстановке</a:t>
          </a:r>
        </a:p>
        <a:p>
          <a:endParaRPr lang="ru-RU" sz="2000" dirty="0"/>
        </a:p>
      </dgm:t>
    </dgm:pt>
    <dgm:pt modelId="{2019DE68-BC94-4F8A-BBC9-EA5D648DE777}" type="parTrans" cxnId="{59328574-C1E5-4ACE-909E-2CE5F990C72C}">
      <dgm:prSet/>
      <dgm:spPr/>
      <dgm:t>
        <a:bodyPr/>
        <a:lstStyle/>
        <a:p>
          <a:endParaRPr lang="ru-RU"/>
        </a:p>
      </dgm:t>
    </dgm:pt>
    <dgm:pt modelId="{DDF7354B-62A0-4298-AC1B-431C475244E1}" type="sibTrans" cxnId="{59328574-C1E5-4ACE-909E-2CE5F990C72C}">
      <dgm:prSet/>
      <dgm:spPr/>
      <dgm:t>
        <a:bodyPr/>
        <a:lstStyle/>
        <a:p>
          <a:endParaRPr lang="ru-RU"/>
        </a:p>
      </dgm:t>
    </dgm:pt>
    <dgm:pt modelId="{E753FED1-5153-4BCF-BA1D-2117F12A6B87}" type="pres">
      <dgm:prSet presAssocID="{8D8B5DB2-C498-402C-A5AD-A6A1C89FCD82}" presName="cycle" presStyleCnt="0">
        <dgm:presLayoutVars>
          <dgm:chMax val="1"/>
          <dgm:dir/>
          <dgm:animLvl val="ctr"/>
          <dgm:resizeHandles val="exact"/>
        </dgm:presLayoutVars>
      </dgm:prSet>
      <dgm:spPr/>
      <dgm:t>
        <a:bodyPr/>
        <a:lstStyle/>
        <a:p>
          <a:endParaRPr lang="ru-RU"/>
        </a:p>
      </dgm:t>
    </dgm:pt>
    <dgm:pt modelId="{0ADD0D5A-F20F-44A2-850C-F45FB6675094}" type="pres">
      <dgm:prSet presAssocID="{C925193E-0DBB-47CB-A606-7FC070F8D118}" presName="centerShape" presStyleLbl="node0" presStyleIdx="0" presStyleCnt="1" custScaleX="174696" custScaleY="101970" custLinFactNeighborX="3633" custLinFactNeighborY="2458"/>
      <dgm:spPr/>
      <dgm:t>
        <a:bodyPr/>
        <a:lstStyle/>
        <a:p>
          <a:endParaRPr lang="ru-RU"/>
        </a:p>
      </dgm:t>
    </dgm:pt>
    <dgm:pt modelId="{C707AE39-B420-404D-A205-CD96CACD322E}" type="pres">
      <dgm:prSet presAssocID="{B4A50D80-3A30-4C0B-89C5-1655516AF37E}" presName="parTrans" presStyleLbl="bgSibTrans2D1" presStyleIdx="0" presStyleCnt="3" custAng="16171492" custScaleX="17922" custLinFactX="48929" custLinFactY="14125" custLinFactNeighborX="100000" custLinFactNeighborY="100000"/>
      <dgm:spPr/>
      <dgm:t>
        <a:bodyPr/>
        <a:lstStyle/>
        <a:p>
          <a:endParaRPr lang="ru-RU"/>
        </a:p>
      </dgm:t>
    </dgm:pt>
    <dgm:pt modelId="{B7DA89A7-5C44-4B61-A3AB-5E886B028867}" type="pres">
      <dgm:prSet presAssocID="{6294260F-985F-423F-80FA-5714B7F8D0EC}" presName="node" presStyleLbl="node1" presStyleIdx="0" presStyleCnt="3" custScaleX="170333" custScaleY="147087" custRadScaleRad="148621" custRadScaleInc="8380">
        <dgm:presLayoutVars>
          <dgm:bulletEnabled val="1"/>
        </dgm:presLayoutVars>
      </dgm:prSet>
      <dgm:spPr/>
      <dgm:t>
        <a:bodyPr/>
        <a:lstStyle/>
        <a:p>
          <a:endParaRPr lang="ru-RU"/>
        </a:p>
      </dgm:t>
    </dgm:pt>
    <dgm:pt modelId="{3B0D638C-DAEA-447F-89F0-8352207B0708}" type="pres">
      <dgm:prSet presAssocID="{E5AFE488-01B9-4AE7-A7F6-8480B1270D8A}" presName="parTrans" presStyleLbl="bgSibTrans2D1" presStyleIdx="1" presStyleCnt="3" custAng="8298705" custScaleX="29108" custLinFactY="68760" custLinFactNeighborX="-90692" custLinFactNeighborY="100000"/>
      <dgm:spPr/>
      <dgm:t>
        <a:bodyPr/>
        <a:lstStyle/>
        <a:p>
          <a:endParaRPr lang="ru-RU"/>
        </a:p>
      </dgm:t>
    </dgm:pt>
    <dgm:pt modelId="{92358151-2818-4F24-851D-86D6E4C07C86}" type="pres">
      <dgm:prSet presAssocID="{DB63C23F-16C7-4F90-8D79-7C9CA81814B5}" presName="node" presStyleLbl="node1" presStyleIdx="1" presStyleCnt="3" custScaleX="136905" custScaleY="113484" custRadScaleRad="105798" custRadScaleInc="3297">
        <dgm:presLayoutVars>
          <dgm:bulletEnabled val="1"/>
        </dgm:presLayoutVars>
      </dgm:prSet>
      <dgm:spPr/>
      <dgm:t>
        <a:bodyPr/>
        <a:lstStyle/>
        <a:p>
          <a:endParaRPr lang="ru-RU"/>
        </a:p>
      </dgm:t>
    </dgm:pt>
    <dgm:pt modelId="{07230E5D-941A-4B40-A607-8B762D3D5854}" type="pres">
      <dgm:prSet presAssocID="{2019DE68-BC94-4F8A-BBC9-EA5D648DE777}" presName="parTrans" presStyleLbl="bgSibTrans2D1" presStyleIdx="2" presStyleCnt="3" custAng="7638302" custFlipHor="1" custScaleX="16927" custLinFactNeighborX="-88091" custLinFactNeighborY="28049"/>
      <dgm:spPr/>
      <dgm:t>
        <a:bodyPr/>
        <a:lstStyle/>
        <a:p>
          <a:endParaRPr lang="ru-RU"/>
        </a:p>
      </dgm:t>
    </dgm:pt>
    <dgm:pt modelId="{6FE4EFC1-0B6B-483E-B0BA-00EA955364BC}" type="pres">
      <dgm:prSet presAssocID="{A571741F-1FFF-4A4E-9B6D-776C7DD51C47}" presName="node" presStyleLbl="node1" presStyleIdx="2" presStyleCnt="3" custScaleX="155229" custScaleY="146705" custRadScaleRad="161096" custRadScaleInc="4021">
        <dgm:presLayoutVars>
          <dgm:bulletEnabled val="1"/>
        </dgm:presLayoutVars>
      </dgm:prSet>
      <dgm:spPr/>
      <dgm:t>
        <a:bodyPr/>
        <a:lstStyle/>
        <a:p>
          <a:endParaRPr lang="ru-RU"/>
        </a:p>
      </dgm:t>
    </dgm:pt>
  </dgm:ptLst>
  <dgm:cxnLst>
    <dgm:cxn modelId="{CDD35408-A7A3-43A6-B79F-5EA89503FA1D}" type="presOf" srcId="{C925193E-0DBB-47CB-A606-7FC070F8D118}" destId="{0ADD0D5A-F20F-44A2-850C-F45FB6675094}" srcOrd="0" destOrd="0" presId="urn:microsoft.com/office/officeart/2005/8/layout/radial4"/>
    <dgm:cxn modelId="{92666659-AFCC-44C3-9374-82A45D42D0FD}" srcId="{C925193E-0DBB-47CB-A606-7FC070F8D118}" destId="{DB63C23F-16C7-4F90-8D79-7C9CA81814B5}" srcOrd="1" destOrd="0" parTransId="{E5AFE488-01B9-4AE7-A7F6-8480B1270D8A}" sibTransId="{2766C62C-4B26-481F-879F-81B81B86C3EA}"/>
    <dgm:cxn modelId="{90EF36EB-489E-4CAA-8830-84AC9FCD1801}" type="presOf" srcId="{2019DE68-BC94-4F8A-BBC9-EA5D648DE777}" destId="{07230E5D-941A-4B40-A607-8B762D3D5854}" srcOrd="0" destOrd="0" presId="urn:microsoft.com/office/officeart/2005/8/layout/radial4"/>
    <dgm:cxn modelId="{A5A72FE0-0D9E-442C-BBD9-DF253A9DE659}" type="presOf" srcId="{6294260F-985F-423F-80FA-5714B7F8D0EC}" destId="{B7DA89A7-5C44-4B61-A3AB-5E886B028867}" srcOrd="0" destOrd="0" presId="urn:microsoft.com/office/officeart/2005/8/layout/radial4"/>
    <dgm:cxn modelId="{3CCCAAA1-D533-467A-9C52-AEA60B334552}" type="presOf" srcId="{B4A50D80-3A30-4C0B-89C5-1655516AF37E}" destId="{C707AE39-B420-404D-A205-CD96CACD322E}" srcOrd="0" destOrd="0" presId="urn:microsoft.com/office/officeart/2005/8/layout/radial4"/>
    <dgm:cxn modelId="{D13720D8-2368-4026-97B1-23AD1AE67502}" type="presOf" srcId="{8D8B5DB2-C498-402C-A5AD-A6A1C89FCD82}" destId="{E753FED1-5153-4BCF-BA1D-2117F12A6B87}" srcOrd="0" destOrd="0" presId="urn:microsoft.com/office/officeart/2005/8/layout/radial4"/>
    <dgm:cxn modelId="{97C3BA60-12A8-422A-A0D0-8929125C7663}" srcId="{8D8B5DB2-C498-402C-A5AD-A6A1C89FCD82}" destId="{C925193E-0DBB-47CB-A606-7FC070F8D118}" srcOrd="0" destOrd="0" parTransId="{0905644E-D142-4204-B8E3-0A8BE8B99342}" sibTransId="{A6CF47C5-1FAB-43CE-A508-87E15A582C77}"/>
    <dgm:cxn modelId="{59328574-C1E5-4ACE-909E-2CE5F990C72C}" srcId="{C925193E-0DBB-47CB-A606-7FC070F8D118}" destId="{A571741F-1FFF-4A4E-9B6D-776C7DD51C47}" srcOrd="2" destOrd="0" parTransId="{2019DE68-BC94-4F8A-BBC9-EA5D648DE777}" sibTransId="{DDF7354B-62A0-4298-AC1B-431C475244E1}"/>
    <dgm:cxn modelId="{2B7A4C18-B57B-48CA-8833-E07363FBBBBB}" type="presOf" srcId="{E5AFE488-01B9-4AE7-A7F6-8480B1270D8A}" destId="{3B0D638C-DAEA-447F-89F0-8352207B0708}" srcOrd="0" destOrd="0" presId="urn:microsoft.com/office/officeart/2005/8/layout/radial4"/>
    <dgm:cxn modelId="{28B6359B-F01A-4198-A5A1-39754831FABD}" type="presOf" srcId="{DB63C23F-16C7-4F90-8D79-7C9CA81814B5}" destId="{92358151-2818-4F24-851D-86D6E4C07C86}" srcOrd="0" destOrd="0" presId="urn:microsoft.com/office/officeart/2005/8/layout/radial4"/>
    <dgm:cxn modelId="{860C8A53-1961-466A-A7D7-E34FF45F0FC6}" type="presOf" srcId="{A571741F-1FFF-4A4E-9B6D-776C7DD51C47}" destId="{6FE4EFC1-0B6B-483E-B0BA-00EA955364BC}" srcOrd="0" destOrd="0" presId="urn:microsoft.com/office/officeart/2005/8/layout/radial4"/>
    <dgm:cxn modelId="{A76ACCA2-0AE8-48FD-A5B0-038707931E5E}" srcId="{C925193E-0DBB-47CB-A606-7FC070F8D118}" destId="{6294260F-985F-423F-80FA-5714B7F8D0EC}" srcOrd="0" destOrd="0" parTransId="{B4A50D80-3A30-4C0B-89C5-1655516AF37E}" sibTransId="{966C9B82-5862-4A02-9B92-1CA73BDC6049}"/>
    <dgm:cxn modelId="{C7336107-FF9B-4D83-B01B-963D1E96FE30}" type="presParOf" srcId="{E753FED1-5153-4BCF-BA1D-2117F12A6B87}" destId="{0ADD0D5A-F20F-44A2-850C-F45FB6675094}" srcOrd="0" destOrd="0" presId="urn:microsoft.com/office/officeart/2005/8/layout/radial4"/>
    <dgm:cxn modelId="{3F9D729B-57ED-4AA7-8584-145130976734}" type="presParOf" srcId="{E753FED1-5153-4BCF-BA1D-2117F12A6B87}" destId="{C707AE39-B420-404D-A205-CD96CACD322E}" srcOrd="1" destOrd="0" presId="urn:microsoft.com/office/officeart/2005/8/layout/radial4"/>
    <dgm:cxn modelId="{E868D117-D72C-476A-BC8F-A09980A7B200}" type="presParOf" srcId="{E753FED1-5153-4BCF-BA1D-2117F12A6B87}" destId="{B7DA89A7-5C44-4B61-A3AB-5E886B028867}" srcOrd="2" destOrd="0" presId="urn:microsoft.com/office/officeart/2005/8/layout/radial4"/>
    <dgm:cxn modelId="{679498ED-D479-4946-BCA7-D0093BEC1C70}" type="presParOf" srcId="{E753FED1-5153-4BCF-BA1D-2117F12A6B87}" destId="{3B0D638C-DAEA-447F-89F0-8352207B0708}" srcOrd="3" destOrd="0" presId="urn:microsoft.com/office/officeart/2005/8/layout/radial4"/>
    <dgm:cxn modelId="{B1515154-6A9A-4AF4-87C8-FFC3E50D4813}" type="presParOf" srcId="{E753FED1-5153-4BCF-BA1D-2117F12A6B87}" destId="{92358151-2818-4F24-851D-86D6E4C07C86}" srcOrd="4" destOrd="0" presId="urn:microsoft.com/office/officeart/2005/8/layout/radial4"/>
    <dgm:cxn modelId="{BF4B4C0E-4E14-4E47-A1EA-61B134EA2DA2}" type="presParOf" srcId="{E753FED1-5153-4BCF-BA1D-2117F12A6B87}" destId="{07230E5D-941A-4B40-A607-8B762D3D5854}" srcOrd="5" destOrd="0" presId="urn:microsoft.com/office/officeart/2005/8/layout/radial4"/>
    <dgm:cxn modelId="{D3F243AD-060F-4B27-A0CB-2D439F9F72D2}" type="presParOf" srcId="{E753FED1-5153-4BCF-BA1D-2117F12A6B87}" destId="{6FE4EFC1-0B6B-483E-B0BA-00EA955364BC}"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D0D5A-F20F-44A2-850C-F45FB6675094}">
      <dsp:nvSpPr>
        <dsp:cNvPr id="0" name=""/>
        <dsp:cNvSpPr/>
      </dsp:nvSpPr>
      <dsp:spPr>
        <a:xfrm>
          <a:off x="3605014" y="2677473"/>
          <a:ext cx="3889523" cy="2270313"/>
        </a:xfrm>
        <a:prstGeom prst="ellipse">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b="1" kern="1200" dirty="0" smtClean="0">
              <a:solidFill>
                <a:schemeClr val="tx1"/>
              </a:solidFill>
              <a:latin typeface="Times New Roman" pitchFamily="18" charset="0"/>
              <a:cs typeface="Times New Roman" pitchFamily="18" charset="0"/>
            </a:rPr>
            <a:t>Речевая развивающая среда</a:t>
          </a:r>
          <a:endParaRPr lang="ru-RU" sz="2800" b="1" kern="1200" dirty="0">
            <a:solidFill>
              <a:schemeClr val="tx1"/>
            </a:solidFill>
            <a:latin typeface="Times New Roman" pitchFamily="18" charset="0"/>
            <a:cs typeface="Times New Roman" pitchFamily="18" charset="0"/>
          </a:endParaRPr>
        </a:p>
      </dsp:txBody>
      <dsp:txXfrm>
        <a:off x="4174621" y="3009953"/>
        <a:ext cx="2750309" cy="1605353"/>
      </dsp:txXfrm>
    </dsp:sp>
    <dsp:sp modelId="{C707AE39-B420-404D-A205-CD96CACD322E}">
      <dsp:nvSpPr>
        <dsp:cNvPr id="0" name=""/>
        <dsp:cNvSpPr/>
      </dsp:nvSpPr>
      <dsp:spPr>
        <a:xfrm rot="7531755">
          <a:off x="6897319" y="2446642"/>
          <a:ext cx="484941" cy="63453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DA89A7-5C44-4B61-A3AB-5E886B028867}">
      <dsp:nvSpPr>
        <dsp:cNvPr id="0" name=""/>
        <dsp:cNvSpPr/>
      </dsp:nvSpPr>
      <dsp:spPr>
        <a:xfrm>
          <a:off x="214142" y="0"/>
          <a:ext cx="3602763" cy="2488864"/>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ru-RU" sz="2000" kern="1200" dirty="0" smtClean="0">
              <a:solidFill>
                <a:schemeClr val="tx1"/>
              </a:solidFill>
              <a:latin typeface="Times New Roman" pitchFamily="18" charset="0"/>
              <a:cs typeface="Times New Roman" pitchFamily="18" charset="0"/>
            </a:rPr>
            <a:t>Создает благоприятные условия для формирования речевых умений и навыков детей не только в специально оборудованном обучении, но и в самостоятельной деятельности</a:t>
          </a:r>
          <a:endParaRPr lang="ru-RU" sz="2000" kern="1200" dirty="0">
            <a:solidFill>
              <a:schemeClr val="tx1"/>
            </a:solidFill>
            <a:latin typeface="Times New Roman" pitchFamily="18" charset="0"/>
            <a:cs typeface="Times New Roman" pitchFamily="18" charset="0"/>
          </a:endParaRPr>
        </a:p>
      </dsp:txBody>
      <dsp:txXfrm>
        <a:off x="287038" y="72896"/>
        <a:ext cx="3456971" cy="2343072"/>
      </dsp:txXfrm>
    </dsp:sp>
    <dsp:sp modelId="{3B0D638C-DAEA-447F-89F0-8352207B0708}">
      <dsp:nvSpPr>
        <dsp:cNvPr id="0" name=""/>
        <dsp:cNvSpPr/>
      </dsp:nvSpPr>
      <dsp:spPr>
        <a:xfrm rot="2774521">
          <a:off x="3698982" y="2490093"/>
          <a:ext cx="491124" cy="63453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358151-2818-4F24-851D-86D6E4C07C86}">
      <dsp:nvSpPr>
        <dsp:cNvPr id="0" name=""/>
        <dsp:cNvSpPr/>
      </dsp:nvSpPr>
      <dsp:spPr>
        <a:xfrm>
          <a:off x="3996418" y="-66693"/>
          <a:ext cx="2895718" cy="1920267"/>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ru-RU" sz="2000" kern="1200" dirty="0" smtClean="0">
              <a:solidFill>
                <a:schemeClr val="tx1"/>
              </a:solidFill>
              <a:latin typeface="Times New Roman" pitchFamily="18" charset="0"/>
              <a:cs typeface="Times New Roman" pitchFamily="18" charset="0"/>
            </a:rPr>
            <a:t>Обеспечивает высокий уровень речевой активности детей</a:t>
          </a:r>
          <a:endParaRPr lang="ru-RU" sz="2000" kern="1200" dirty="0">
            <a:solidFill>
              <a:schemeClr val="tx1"/>
            </a:solidFill>
            <a:latin typeface="Times New Roman" pitchFamily="18" charset="0"/>
            <a:cs typeface="Times New Roman" pitchFamily="18" charset="0"/>
          </a:endParaRPr>
        </a:p>
      </dsp:txBody>
      <dsp:txXfrm>
        <a:off x="4052661" y="-10450"/>
        <a:ext cx="2783232" cy="1807781"/>
      </dsp:txXfrm>
    </dsp:sp>
    <dsp:sp modelId="{07230E5D-941A-4B40-A607-8B762D3D5854}">
      <dsp:nvSpPr>
        <dsp:cNvPr id="0" name=""/>
        <dsp:cNvSpPr/>
      </dsp:nvSpPr>
      <dsp:spPr>
        <a:xfrm rot="16200000" flipH="1">
          <a:off x="5405547" y="1911506"/>
          <a:ext cx="430658" cy="63453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E4EFC1-0B6B-483E-B0BA-00EA955364BC}">
      <dsp:nvSpPr>
        <dsp:cNvPr id="0" name=""/>
        <dsp:cNvSpPr/>
      </dsp:nvSpPr>
      <dsp:spPr>
        <a:xfrm>
          <a:off x="7232305" y="38624"/>
          <a:ext cx="3283294" cy="2482400"/>
        </a:xfrm>
        <a:prstGeom prst="roundRect">
          <a:avLst>
            <a:gd name="adj" fmla="val 10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ru-RU" sz="2000" kern="1200" dirty="0" smtClean="0">
              <a:solidFill>
                <a:schemeClr val="tx1"/>
              </a:solidFill>
              <a:latin typeface="Times New Roman" pitchFamily="18" charset="0"/>
              <a:cs typeface="Times New Roman" pitchFamily="18" charset="0"/>
            </a:rPr>
            <a:t>Способствует овладению детьми речевыми умениями и навыками живой разговорной речи в естественной обстановке</a:t>
          </a:r>
        </a:p>
        <a:p>
          <a:pPr lvl="0" algn="ctr" defTabSz="889000">
            <a:lnSpc>
              <a:spcPct val="90000"/>
            </a:lnSpc>
            <a:spcBef>
              <a:spcPct val="0"/>
            </a:spcBef>
            <a:spcAft>
              <a:spcPct val="35000"/>
            </a:spcAft>
          </a:pPr>
          <a:endParaRPr lang="ru-RU" sz="2000" kern="1200" dirty="0"/>
        </a:p>
      </dsp:txBody>
      <dsp:txXfrm>
        <a:off x="7305012" y="111331"/>
        <a:ext cx="3137880" cy="233698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76E98FE-CD78-46DC-A27F-1AF092C2F750}" type="datetimeFigureOut">
              <a:rPr lang="ru-RU" smtClean="0"/>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FF358E-5920-42BD-A118-44D5EC14CBE5}" type="slidenum">
              <a:rPr lang="ru-RU" smtClean="0"/>
              <a:t>‹#›</a:t>
            </a:fld>
            <a:endParaRPr lang="ru-RU"/>
          </a:p>
        </p:txBody>
      </p:sp>
    </p:spTree>
    <p:extLst>
      <p:ext uri="{BB962C8B-B14F-4D97-AF65-F5344CB8AC3E}">
        <p14:creationId xmlns:p14="http://schemas.microsoft.com/office/powerpoint/2010/main" val="280695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6E98FE-CD78-46DC-A27F-1AF092C2F750}" type="datetimeFigureOut">
              <a:rPr lang="ru-RU" smtClean="0"/>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FF358E-5920-42BD-A118-44D5EC14CBE5}" type="slidenum">
              <a:rPr lang="ru-RU" smtClean="0"/>
              <a:t>‹#›</a:t>
            </a:fld>
            <a:endParaRPr lang="ru-RU"/>
          </a:p>
        </p:txBody>
      </p:sp>
    </p:spTree>
    <p:extLst>
      <p:ext uri="{BB962C8B-B14F-4D97-AF65-F5344CB8AC3E}">
        <p14:creationId xmlns:p14="http://schemas.microsoft.com/office/powerpoint/2010/main" val="2084645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6E98FE-CD78-46DC-A27F-1AF092C2F750}" type="datetimeFigureOut">
              <a:rPr lang="ru-RU" smtClean="0"/>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FF358E-5920-42BD-A118-44D5EC14CBE5}" type="slidenum">
              <a:rPr lang="ru-RU" smtClean="0"/>
              <a:t>‹#›</a:t>
            </a:fld>
            <a:endParaRPr lang="ru-RU"/>
          </a:p>
        </p:txBody>
      </p:sp>
    </p:spTree>
    <p:extLst>
      <p:ext uri="{BB962C8B-B14F-4D97-AF65-F5344CB8AC3E}">
        <p14:creationId xmlns:p14="http://schemas.microsoft.com/office/powerpoint/2010/main" val="52874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6E98FE-CD78-46DC-A27F-1AF092C2F750}" type="datetimeFigureOut">
              <a:rPr lang="ru-RU" smtClean="0"/>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FF358E-5920-42BD-A118-44D5EC14CBE5}" type="slidenum">
              <a:rPr lang="ru-RU" smtClean="0"/>
              <a:t>‹#›</a:t>
            </a:fld>
            <a:endParaRPr lang="ru-RU"/>
          </a:p>
        </p:txBody>
      </p:sp>
    </p:spTree>
    <p:extLst>
      <p:ext uri="{BB962C8B-B14F-4D97-AF65-F5344CB8AC3E}">
        <p14:creationId xmlns:p14="http://schemas.microsoft.com/office/powerpoint/2010/main" val="1957835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76E98FE-CD78-46DC-A27F-1AF092C2F750}" type="datetimeFigureOut">
              <a:rPr lang="ru-RU" smtClean="0"/>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FF358E-5920-42BD-A118-44D5EC14CBE5}" type="slidenum">
              <a:rPr lang="ru-RU" smtClean="0"/>
              <a:t>‹#›</a:t>
            </a:fld>
            <a:endParaRPr lang="ru-RU"/>
          </a:p>
        </p:txBody>
      </p:sp>
    </p:spTree>
    <p:extLst>
      <p:ext uri="{BB962C8B-B14F-4D97-AF65-F5344CB8AC3E}">
        <p14:creationId xmlns:p14="http://schemas.microsoft.com/office/powerpoint/2010/main" val="982287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76E98FE-CD78-46DC-A27F-1AF092C2F750}" type="datetimeFigureOut">
              <a:rPr lang="ru-RU" smtClean="0"/>
              <a:t>27.02.2023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FF358E-5920-42BD-A118-44D5EC14CBE5}" type="slidenum">
              <a:rPr lang="ru-RU" smtClean="0"/>
              <a:t>‹#›</a:t>
            </a:fld>
            <a:endParaRPr lang="ru-RU"/>
          </a:p>
        </p:txBody>
      </p:sp>
    </p:spTree>
    <p:extLst>
      <p:ext uri="{BB962C8B-B14F-4D97-AF65-F5344CB8AC3E}">
        <p14:creationId xmlns:p14="http://schemas.microsoft.com/office/powerpoint/2010/main" val="2393682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76E98FE-CD78-46DC-A27F-1AF092C2F750}" type="datetimeFigureOut">
              <a:rPr lang="ru-RU" smtClean="0"/>
              <a:t>27.02.2023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5FF358E-5920-42BD-A118-44D5EC14CBE5}" type="slidenum">
              <a:rPr lang="ru-RU" smtClean="0"/>
              <a:t>‹#›</a:t>
            </a:fld>
            <a:endParaRPr lang="ru-RU"/>
          </a:p>
        </p:txBody>
      </p:sp>
    </p:spTree>
    <p:extLst>
      <p:ext uri="{BB962C8B-B14F-4D97-AF65-F5344CB8AC3E}">
        <p14:creationId xmlns:p14="http://schemas.microsoft.com/office/powerpoint/2010/main" val="2467177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76E98FE-CD78-46DC-A27F-1AF092C2F750}" type="datetimeFigureOut">
              <a:rPr lang="ru-RU" smtClean="0"/>
              <a:t>27.02.2023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5FF358E-5920-42BD-A118-44D5EC14CBE5}" type="slidenum">
              <a:rPr lang="ru-RU" smtClean="0"/>
              <a:t>‹#›</a:t>
            </a:fld>
            <a:endParaRPr lang="ru-RU"/>
          </a:p>
        </p:txBody>
      </p:sp>
    </p:spTree>
    <p:extLst>
      <p:ext uri="{BB962C8B-B14F-4D97-AF65-F5344CB8AC3E}">
        <p14:creationId xmlns:p14="http://schemas.microsoft.com/office/powerpoint/2010/main" val="941931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76E98FE-CD78-46DC-A27F-1AF092C2F750}" type="datetimeFigureOut">
              <a:rPr lang="ru-RU" smtClean="0"/>
              <a:t>27.02.2023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5FF358E-5920-42BD-A118-44D5EC14CBE5}" type="slidenum">
              <a:rPr lang="ru-RU" smtClean="0"/>
              <a:t>‹#›</a:t>
            </a:fld>
            <a:endParaRPr lang="ru-RU"/>
          </a:p>
        </p:txBody>
      </p:sp>
    </p:spTree>
    <p:extLst>
      <p:ext uri="{BB962C8B-B14F-4D97-AF65-F5344CB8AC3E}">
        <p14:creationId xmlns:p14="http://schemas.microsoft.com/office/powerpoint/2010/main" val="2874478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76E98FE-CD78-46DC-A27F-1AF092C2F750}" type="datetimeFigureOut">
              <a:rPr lang="ru-RU" smtClean="0"/>
              <a:t>27.02.2023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FF358E-5920-42BD-A118-44D5EC14CBE5}" type="slidenum">
              <a:rPr lang="ru-RU" smtClean="0"/>
              <a:t>‹#›</a:t>
            </a:fld>
            <a:endParaRPr lang="ru-RU"/>
          </a:p>
        </p:txBody>
      </p:sp>
    </p:spTree>
    <p:extLst>
      <p:ext uri="{BB962C8B-B14F-4D97-AF65-F5344CB8AC3E}">
        <p14:creationId xmlns:p14="http://schemas.microsoft.com/office/powerpoint/2010/main" val="2476667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76E98FE-CD78-46DC-A27F-1AF092C2F750}" type="datetimeFigureOut">
              <a:rPr lang="ru-RU" smtClean="0"/>
              <a:t>27.02.2023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FF358E-5920-42BD-A118-44D5EC14CBE5}" type="slidenum">
              <a:rPr lang="ru-RU" smtClean="0"/>
              <a:t>‹#›</a:t>
            </a:fld>
            <a:endParaRPr lang="ru-RU"/>
          </a:p>
        </p:txBody>
      </p:sp>
    </p:spTree>
    <p:extLst>
      <p:ext uri="{BB962C8B-B14F-4D97-AF65-F5344CB8AC3E}">
        <p14:creationId xmlns:p14="http://schemas.microsoft.com/office/powerpoint/2010/main" val="934524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3000"/>
            <a:lum/>
          </a:blip>
          <a:srcRect/>
          <a:stretch>
            <a:fillRect t="-16000" b="-1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E98FE-CD78-46DC-A27F-1AF092C2F750}" type="datetimeFigureOut">
              <a:rPr lang="ru-RU" smtClean="0"/>
              <a:t>27.02.2023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F358E-5920-42BD-A118-44D5EC14CBE5}" type="slidenum">
              <a:rPr lang="ru-RU" smtClean="0"/>
              <a:t>‹#›</a:t>
            </a:fld>
            <a:endParaRPr lang="ru-RU"/>
          </a:p>
        </p:txBody>
      </p:sp>
    </p:spTree>
    <p:extLst>
      <p:ext uri="{BB962C8B-B14F-4D97-AF65-F5344CB8AC3E}">
        <p14:creationId xmlns:p14="http://schemas.microsoft.com/office/powerpoint/2010/main" val="3588179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19.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Муниципальное бюджетное дошкольное образовательное учреждение</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Детский сад № 3 «Солнышко»</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4000" b="1" dirty="0" smtClean="0">
                <a:cs typeface="Times New Roman" pitchFamily="18" charset="0"/>
              </a:rPr>
              <a:t/>
            </a:r>
            <a:br>
              <a:rPr lang="ru-RU" sz="4000" b="1" dirty="0" smtClean="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endParaRPr lang="ru-RU" sz="2200" dirty="0">
              <a:latin typeface="Times New Roman" pitchFamily="18" charset="0"/>
              <a:cs typeface="Times New Roman" pitchFamily="18" charset="0"/>
            </a:endParaRPr>
          </a:p>
        </p:txBody>
      </p:sp>
      <p:sp>
        <p:nvSpPr>
          <p:cNvPr id="4" name="Объект 3"/>
          <p:cNvSpPr>
            <a:spLocks noGrp="1"/>
          </p:cNvSpPr>
          <p:nvPr>
            <p:ph idx="1"/>
          </p:nvPr>
        </p:nvSpPr>
        <p:spPr/>
        <p:txBody>
          <a:bodyPr>
            <a:normAutofit/>
          </a:bodyPr>
          <a:lstStyle/>
          <a:p>
            <a:pPr marL="0" indent="0" algn="ctr">
              <a:buNone/>
            </a:pPr>
            <a:endParaRPr lang="ru-RU" sz="4400" b="1" dirty="0" smtClean="0"/>
          </a:p>
          <a:p>
            <a:pPr marL="0" indent="0" algn="ctr">
              <a:buNone/>
            </a:pPr>
            <a:r>
              <a:rPr lang="ru-RU" sz="4400" b="1" dirty="0" smtClean="0"/>
              <a:t>Развитие </a:t>
            </a:r>
            <a:r>
              <a:rPr lang="ru-RU" sz="4400" b="1" dirty="0"/>
              <a:t>речи </a:t>
            </a:r>
            <a:endParaRPr lang="ru-RU" sz="4400" b="1" dirty="0" smtClean="0"/>
          </a:p>
          <a:p>
            <a:pPr marL="0" indent="0" algn="ctr">
              <a:buNone/>
            </a:pPr>
            <a:r>
              <a:rPr lang="ru-RU" sz="4400" b="1" dirty="0" smtClean="0"/>
              <a:t>в </a:t>
            </a:r>
            <a:r>
              <a:rPr lang="ru-RU" sz="4400" b="1" dirty="0"/>
              <a:t>детском саду </a:t>
            </a:r>
            <a:br>
              <a:rPr lang="ru-RU" sz="4400" b="1" dirty="0"/>
            </a:br>
            <a:r>
              <a:rPr lang="ru-RU" sz="4400" b="1" dirty="0">
                <a:cs typeface="Times New Roman" pitchFamily="18" charset="0"/>
              </a:rPr>
              <a:t/>
            </a:r>
            <a:br>
              <a:rPr lang="ru-RU" sz="4400" b="1" dirty="0">
                <a:cs typeface="Times New Roman" pitchFamily="18" charset="0"/>
              </a:rPr>
            </a:br>
            <a:endParaRPr lang="ru-RU" sz="4400" b="1" dirty="0" smtClean="0">
              <a:cs typeface="Times New Roman" pitchFamily="18" charset="0"/>
            </a:endParaRPr>
          </a:p>
        </p:txBody>
      </p:sp>
    </p:spTree>
    <p:extLst>
      <p:ext uri="{BB962C8B-B14F-4D97-AF65-F5344CB8AC3E}">
        <p14:creationId xmlns:p14="http://schemas.microsoft.com/office/powerpoint/2010/main" val="1489654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0152"/>
            <a:ext cx="10515600" cy="1094704"/>
          </a:xfrm>
        </p:spPr>
        <p:txBody>
          <a:bodyPr>
            <a:noAutofit/>
          </a:bodyPr>
          <a:lstStyle/>
          <a:p>
            <a:pPr algn="ctr"/>
            <a:r>
              <a:rPr lang="ru-RU" sz="4000" dirty="0" smtClean="0"/>
              <a:t>Взаимодействие с семьями воспитанников</a:t>
            </a:r>
            <a:endParaRPr lang="ru-RU" sz="4000" dirty="0"/>
          </a:p>
        </p:txBody>
      </p:sp>
      <p:sp>
        <p:nvSpPr>
          <p:cNvPr id="3" name="Объект 2"/>
          <p:cNvSpPr>
            <a:spLocks noGrp="1"/>
          </p:cNvSpPr>
          <p:nvPr>
            <p:ph idx="1"/>
          </p:nvPr>
        </p:nvSpPr>
        <p:spPr>
          <a:xfrm>
            <a:off x="489397" y="1743456"/>
            <a:ext cx="10864403" cy="4966436"/>
          </a:xfrm>
        </p:spPr>
        <p:txBody>
          <a:bodyPr>
            <a:normAutofit fontScale="85000" lnSpcReduction="20000"/>
          </a:bodyPr>
          <a:lstStyle/>
          <a:p>
            <a:pPr>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Общее родительское собрание: «Основные направления работы ДОУ».</a:t>
            </a:r>
          </a:p>
          <a:p>
            <a:pPr>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Групповые родительские собрания:</a:t>
            </a:r>
          </a:p>
          <a:p>
            <a:pPr marL="0" indent="0">
              <a:buNone/>
            </a:pP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 Влияние развития мелкой моторики рук на речевую деятельность;</a:t>
            </a:r>
          </a:p>
          <a:p>
            <a:pPr marL="0" indent="0">
              <a:buNone/>
            </a:pP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 Развитие речевых способностей детей в детском саду и дома;</a:t>
            </a:r>
          </a:p>
          <a:p>
            <a:pPr marL="0" indent="0">
              <a:buNone/>
            </a:pP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 Роль семьи в развитии речевого общения ребенка.</a:t>
            </a:r>
          </a:p>
          <a:p>
            <a:pPr>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Работа консультативного пункта по развитию речи дошкольников.</a:t>
            </a:r>
          </a:p>
          <a:p>
            <a:pPr>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Открытые показы образовательной деятельности по речевому развитию дошкольников.</a:t>
            </a:r>
          </a:p>
          <a:p>
            <a:pPr>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Семинар – практикум «Условия повышения эффективности сотрудничества ДОУ и семьи по вопросам развития речи воспитанников».</a:t>
            </a:r>
          </a:p>
          <a:p>
            <a:pPr>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Оформление наглядной информации для родителей:</a:t>
            </a:r>
          </a:p>
          <a:p>
            <a:pPr marL="0" indent="0">
              <a:buNone/>
            </a:pP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 Развиваем речь ребенка.</a:t>
            </a:r>
          </a:p>
          <a:p>
            <a:pPr marL="0" indent="0">
              <a:buNone/>
            </a:pP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 Как привить дошкольнику любовь к книге.</a:t>
            </a:r>
          </a:p>
          <a:p>
            <a:pPr marL="0" indent="0">
              <a:buNone/>
            </a:pP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 Подбор дидактических игр и упражнений по развитию речи.</a:t>
            </a:r>
          </a:p>
          <a:p>
            <a:pPr marL="0" indent="0">
              <a:buNone/>
            </a:pP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 Как правильно провести беседу по прочитанному произведению.</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8565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P1090162"/>
          <p:cNvPicPr>
            <a:picLocks noChangeAspect="1" noChangeArrowheads="1"/>
          </p:cNvPicPr>
          <p:nvPr/>
        </p:nvPicPr>
        <p:blipFill>
          <a:blip r:embed="rId2" cstate="print"/>
          <a:srcRect/>
          <a:stretch>
            <a:fillRect/>
          </a:stretch>
        </p:blipFill>
        <p:spPr bwMode="auto">
          <a:xfrm>
            <a:off x="194603" y="3711217"/>
            <a:ext cx="2877948" cy="28038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P1090157"/>
          <p:cNvPicPr>
            <a:picLocks noChangeAspect="1" noChangeArrowheads="1"/>
          </p:cNvPicPr>
          <p:nvPr/>
        </p:nvPicPr>
        <p:blipFill>
          <a:blip r:embed="rId3" cstate="print"/>
          <a:srcRect/>
          <a:stretch>
            <a:fillRect/>
          </a:stretch>
        </p:blipFill>
        <p:spPr bwMode="auto">
          <a:xfrm>
            <a:off x="7677883" y="3745743"/>
            <a:ext cx="3882683" cy="28580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3"/>
          <p:cNvPicPr>
            <a:picLocks noChangeAspect="1" noChangeArrowheads="1"/>
          </p:cNvPicPr>
          <p:nvPr/>
        </p:nvPicPr>
        <p:blipFill>
          <a:blip r:embed="rId4" cstate="print"/>
          <a:srcRect/>
          <a:stretch>
            <a:fillRect/>
          </a:stretch>
        </p:blipFill>
        <p:spPr bwMode="auto">
          <a:xfrm rot="10800000" flipV="1">
            <a:off x="3712033" y="271463"/>
            <a:ext cx="3717467" cy="31464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F:\DCIM\109_PANA\P109095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11" y="279400"/>
            <a:ext cx="2832101" cy="2978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0" name="Picture 2" descr="F:\DCIM\110_PANA\P1100135.JPG"/>
          <p:cNvPicPr>
            <a:picLocks noChangeAspect="1" noChangeArrowheads="1"/>
          </p:cNvPicPr>
          <p:nvPr/>
        </p:nvPicPr>
        <p:blipFill>
          <a:blip r:embed="rId6"/>
          <a:srcRect/>
          <a:stretch>
            <a:fillRect/>
          </a:stretch>
        </p:blipFill>
        <p:spPr bwMode="auto">
          <a:xfrm>
            <a:off x="3643313" y="3890962"/>
            <a:ext cx="3700463" cy="27955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1016" y="330203"/>
            <a:ext cx="3760434" cy="31702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784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24891"/>
          </a:xfrm>
        </p:spPr>
        <p:txBody>
          <a:bodyPr>
            <a:noAutofit/>
          </a:bodyPr>
          <a:lstStyle/>
          <a:p>
            <a:pPr algn="ctr"/>
            <a:r>
              <a:rPr lang="ru-RU" sz="4000" dirty="0" smtClean="0">
                <a:cs typeface="Times New Roman" panose="02020603050405020304" pitchFamily="18" charset="0"/>
              </a:rPr>
              <a:t>Результативность</a:t>
            </a:r>
            <a:endParaRPr lang="ru-RU" sz="4000" dirty="0">
              <a:cs typeface="Times New Roman" panose="02020603050405020304" pitchFamily="18" charset="0"/>
            </a:endParaRPr>
          </a:p>
        </p:txBody>
      </p:sp>
      <p:sp>
        <p:nvSpPr>
          <p:cNvPr id="3" name="Объект 2"/>
          <p:cNvSpPr>
            <a:spLocks noGrp="1"/>
          </p:cNvSpPr>
          <p:nvPr>
            <p:ph idx="1"/>
          </p:nvPr>
        </p:nvSpPr>
        <p:spPr>
          <a:xfrm>
            <a:off x="334851" y="1121664"/>
            <a:ext cx="11018949" cy="5055299"/>
          </a:xfrm>
        </p:spPr>
        <p:txBody>
          <a:bodyPr>
            <a:normAutofit fontScale="92500"/>
          </a:bodyPr>
          <a:lstStyle/>
          <a:p>
            <a:pPr>
              <a:buFont typeface="Wingdings" pitchFamily="2" charset="2"/>
              <a:buChar char="Ø"/>
            </a:pPr>
            <a:r>
              <a:rPr lang="ru-RU" dirty="0" smtClean="0">
                <a:latin typeface="Times New Roman" pitchFamily="18" charset="0"/>
                <a:cs typeface="Times New Roman" pitchFamily="18" charset="0"/>
              </a:rPr>
              <a:t>Повысился уровень профессиональной компетенции педагогических кадров в вопросах развития речи детей.</a:t>
            </a:r>
          </a:p>
          <a:p>
            <a:pPr>
              <a:buFont typeface="Wingdings" pitchFamily="2" charset="2"/>
              <a:buChar char="Ø"/>
            </a:pPr>
            <a:r>
              <a:rPr lang="ru-RU" dirty="0" smtClean="0">
                <a:latin typeface="Times New Roman" pitchFamily="18" charset="0"/>
                <a:cs typeface="Times New Roman" pitchFamily="18" charset="0"/>
              </a:rPr>
              <a:t>Существенно обогатилась развивающая среда. Созданы необходимые условия для развития речевых способностей детей дошкольного возраста.</a:t>
            </a:r>
          </a:p>
          <a:p>
            <a:pPr>
              <a:buFont typeface="Wingdings" pitchFamily="2" charset="2"/>
              <a:buChar char="Ø"/>
            </a:pPr>
            <a:r>
              <a:rPr lang="ru-RU" dirty="0" smtClean="0">
                <a:latin typeface="Times New Roman" pitchFamily="18" charset="0"/>
                <a:cs typeface="Times New Roman" pitchFamily="18" charset="0"/>
              </a:rPr>
              <a:t>Работа с родителями поднялась на более высокий уровень, возросла информированность родителей о речевом развитии детей.</a:t>
            </a:r>
          </a:p>
          <a:p>
            <a:pPr>
              <a:buFont typeface="Wingdings" pitchFamily="2" charset="2"/>
              <a:buChar char="Ø"/>
            </a:pPr>
            <a:r>
              <a:rPr lang="ru-RU" dirty="0" smtClean="0">
                <a:latin typeface="Times New Roman" pitchFamily="18" charset="0"/>
                <a:cs typeface="Times New Roman" pitchFamily="18" charset="0"/>
              </a:rPr>
              <a:t>Сформировался благоприятный микроклимат в коллективе детей и взрослых.</a:t>
            </a:r>
          </a:p>
          <a:p>
            <a:pPr>
              <a:buFont typeface="Wingdings" pitchFamily="2" charset="2"/>
              <a:buChar char="Ø"/>
            </a:pPr>
            <a:r>
              <a:rPr lang="ru-RU" dirty="0" smtClean="0">
                <a:latin typeface="Times New Roman" pitchFamily="18" charset="0"/>
                <a:cs typeface="Times New Roman" pitchFamily="18" charset="0"/>
              </a:rPr>
              <a:t>Активизировалась речевая деятельность педагогов и детей.</a:t>
            </a:r>
          </a:p>
          <a:p>
            <a:pPr>
              <a:buFont typeface="Wingdings" pitchFamily="2" charset="2"/>
              <a:buChar char="Ø"/>
            </a:pPr>
            <a:r>
              <a:rPr lang="ru-RU" smtClean="0">
                <a:latin typeface="Times New Roman" pitchFamily="18" charset="0"/>
                <a:cs typeface="Times New Roman" pitchFamily="18" charset="0"/>
              </a:rPr>
              <a:t>Наблюдается </a:t>
            </a:r>
            <a:r>
              <a:rPr lang="ru-RU" dirty="0" smtClean="0">
                <a:latin typeface="Times New Roman" pitchFamily="18" charset="0"/>
                <a:cs typeface="Times New Roman" pitchFamily="18" charset="0"/>
              </a:rPr>
              <a:t>положительная динамика развития способностей воспитанников в ходе освоения образовательной области «Речевое развитие».</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264992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50521"/>
            <a:ext cx="10515600" cy="871143"/>
          </a:xfrm>
        </p:spPr>
        <p:txBody>
          <a:bodyPr>
            <a:normAutofit/>
          </a:bodyPr>
          <a:lstStyle/>
          <a:p>
            <a:pPr algn="ctr"/>
            <a:r>
              <a:rPr lang="ru-RU" sz="4000" dirty="0" smtClean="0"/>
              <a:t>Задачи на будущее</a:t>
            </a:r>
            <a:endParaRPr lang="ru-RU" sz="4000" dirty="0"/>
          </a:p>
        </p:txBody>
      </p:sp>
      <p:sp>
        <p:nvSpPr>
          <p:cNvPr id="3" name="Объект 2"/>
          <p:cNvSpPr>
            <a:spLocks noGrp="1"/>
          </p:cNvSpPr>
          <p:nvPr>
            <p:ph idx="1"/>
          </p:nvPr>
        </p:nvSpPr>
        <p:spPr>
          <a:xfrm>
            <a:off x="838200" y="1194816"/>
            <a:ext cx="10515600" cy="4982147"/>
          </a:xfrm>
        </p:spPr>
        <p:txBody>
          <a:bodyPr/>
          <a:lstStyle/>
          <a:p>
            <a:pPr>
              <a:buFont typeface="Wingdings" pitchFamily="2" charset="2"/>
              <a:buChar char="Ø"/>
            </a:pPr>
            <a:r>
              <a:rPr lang="ru-RU" dirty="0" smtClean="0">
                <a:latin typeface="Times New Roman" pitchFamily="18" charset="0"/>
                <a:cs typeface="Times New Roman" pitchFamily="18" charset="0"/>
              </a:rPr>
              <a:t>Продолжать работу по повышению эффективности педагогического процесса в ДОУ.</a:t>
            </a:r>
          </a:p>
          <a:p>
            <a:pPr>
              <a:buFont typeface="Wingdings" pitchFamily="2" charset="2"/>
              <a:buChar char="Ø"/>
            </a:pPr>
            <a:r>
              <a:rPr lang="ru-RU" dirty="0" smtClean="0">
                <a:latin typeface="Times New Roman" pitchFamily="18" charset="0"/>
                <a:cs typeface="Times New Roman" pitchFamily="18" charset="0"/>
              </a:rPr>
              <a:t>Развивать творческий потенциал каждого воспитателя, актуализировать потребность в профессиональном росте и саморазвитии.</a:t>
            </a:r>
          </a:p>
          <a:p>
            <a:pPr>
              <a:buFont typeface="Wingdings" pitchFamily="2" charset="2"/>
              <a:buChar char="Ø"/>
            </a:pPr>
            <a:r>
              <a:rPr lang="ru-RU" dirty="0" smtClean="0">
                <a:latin typeface="Times New Roman" pitchFamily="18" charset="0"/>
                <a:cs typeface="Times New Roman" pitchFamily="18" charset="0"/>
              </a:rPr>
              <a:t>Нацелить педагогов на активное участие в конкурсах различного уровня.</a:t>
            </a:r>
          </a:p>
          <a:p>
            <a:pPr>
              <a:buFont typeface="Wingdings" pitchFamily="2" charset="2"/>
              <a:buChar char="Ø"/>
            </a:pPr>
            <a:r>
              <a:rPr lang="ru-RU" dirty="0" smtClean="0">
                <a:latin typeface="Times New Roman" pitchFamily="18" charset="0"/>
                <a:cs typeface="Times New Roman" pitchFamily="18" charset="0"/>
              </a:rPr>
              <a:t>Направить методическую работу на обучение педагогов современным подходам к воспитательной деятельности.</a:t>
            </a:r>
          </a:p>
          <a:p>
            <a:pPr>
              <a:buFont typeface="Wingdings" pitchFamily="2" charset="2"/>
              <a:buChar char="Ø"/>
            </a:pPr>
            <a:r>
              <a:rPr lang="ru-RU" dirty="0" smtClean="0">
                <a:latin typeface="Times New Roman" pitchFamily="18" charset="0"/>
                <a:cs typeface="Times New Roman" pitchFamily="18" charset="0"/>
              </a:rPr>
              <a:t>Способствовать выбору педагогами перспективных форм и содержания работы с воспитанниками.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819923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825625"/>
            <a:ext cx="10291763" cy="1389063"/>
          </a:xfrm>
        </p:spPr>
        <p:txBody>
          <a:bodyPr>
            <a:normAutofit fontScale="77500" lnSpcReduction="20000"/>
          </a:bodyPr>
          <a:lstStyle/>
          <a:p>
            <a:pPr marL="0" indent="0" algn="ctr">
              <a:buNone/>
            </a:pPr>
            <a:endParaRPr lang="ru-RU" sz="3600" dirty="0" smtClean="0">
              <a:latin typeface="Monotype Corsiva" pitchFamily="66" charset="0"/>
            </a:endParaRPr>
          </a:p>
          <a:p>
            <a:pPr marL="0" indent="0" algn="ctr">
              <a:buNone/>
            </a:pPr>
            <a:endParaRPr lang="ru-RU" sz="3600" dirty="0">
              <a:latin typeface="Monotype Corsiva" pitchFamily="66" charset="0"/>
            </a:endParaRPr>
          </a:p>
          <a:p>
            <a:pPr marL="0" indent="0" algn="ctr">
              <a:buNone/>
            </a:pPr>
            <a:r>
              <a:rPr lang="ru-RU" sz="5200" b="1" dirty="0" smtClean="0">
                <a:latin typeface="+mj-lt"/>
              </a:rPr>
              <a:t>Спасибо за внимание</a:t>
            </a:r>
            <a:endParaRPr lang="ru-RU" sz="5200" b="1" dirty="0">
              <a:latin typeface="+mj-lt"/>
            </a:endParaRPr>
          </a:p>
        </p:txBody>
      </p:sp>
    </p:spTree>
    <p:extLst>
      <p:ext uri="{BB962C8B-B14F-4D97-AF65-F5344CB8AC3E}">
        <p14:creationId xmlns:p14="http://schemas.microsoft.com/office/powerpoint/2010/main" val="2627164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34113"/>
            <a:ext cx="10515600" cy="1280159"/>
          </a:xfrm>
        </p:spPr>
        <p:txBody>
          <a:bodyPr>
            <a:normAutofit/>
          </a:bodyPr>
          <a:lstStyle/>
          <a:p>
            <a:pPr algn="ctr"/>
            <a:r>
              <a:rPr lang="ru-RU" sz="4000" dirty="0" smtClean="0"/>
              <a:t>Согласно ФГОС ДО образовательная область «Развитие речи» включает в себя:</a:t>
            </a:r>
            <a:endParaRPr lang="ru-RU" sz="4000" dirty="0"/>
          </a:p>
        </p:txBody>
      </p:sp>
      <p:sp>
        <p:nvSpPr>
          <p:cNvPr id="3" name="Объект 2"/>
          <p:cNvSpPr>
            <a:spLocks noGrp="1"/>
          </p:cNvSpPr>
          <p:nvPr>
            <p:ph idx="1"/>
          </p:nvPr>
        </p:nvSpPr>
        <p:spPr>
          <a:xfrm>
            <a:off x="838200" y="1463040"/>
            <a:ext cx="10515600" cy="4713923"/>
          </a:xfrm>
        </p:spPr>
        <p:txBody>
          <a:bodyPr/>
          <a:lstStyle/>
          <a:p>
            <a:r>
              <a:rPr lang="ru-RU" dirty="0" smtClean="0"/>
              <a:t>.</a:t>
            </a:r>
            <a:endParaRPr lang="ru-RU" dirty="0"/>
          </a:p>
        </p:txBody>
      </p:sp>
      <p:sp>
        <p:nvSpPr>
          <p:cNvPr id="4" name="Овал 3"/>
          <p:cNvSpPr/>
          <p:nvPr/>
        </p:nvSpPr>
        <p:spPr>
          <a:xfrm>
            <a:off x="4840224" y="1493519"/>
            <a:ext cx="2818606" cy="18470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solidFill>
                  <a:schemeClr val="tx1"/>
                </a:solidFill>
              </a:rPr>
              <a:t>Развитие речи</a:t>
            </a:r>
            <a:endParaRPr lang="ru-RU" sz="3600" dirty="0">
              <a:solidFill>
                <a:schemeClr val="tx1"/>
              </a:solidFill>
            </a:endParaRPr>
          </a:p>
        </p:txBody>
      </p:sp>
      <p:sp>
        <p:nvSpPr>
          <p:cNvPr id="5" name="Овал 4"/>
          <p:cNvSpPr/>
          <p:nvPr/>
        </p:nvSpPr>
        <p:spPr>
          <a:xfrm>
            <a:off x="4980692" y="5023104"/>
            <a:ext cx="2450332" cy="154838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600" b="1" dirty="0">
                <a:solidFill>
                  <a:schemeClr val="tx1"/>
                </a:solidFill>
              </a:rPr>
              <a:t>Развитие речевого творчества</a:t>
            </a:r>
          </a:p>
        </p:txBody>
      </p:sp>
      <p:sp>
        <p:nvSpPr>
          <p:cNvPr id="6" name="Овал 5"/>
          <p:cNvSpPr/>
          <p:nvPr/>
        </p:nvSpPr>
        <p:spPr>
          <a:xfrm>
            <a:off x="536448" y="1377696"/>
            <a:ext cx="2779776" cy="16337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a:solidFill>
                  <a:schemeClr val="tx1"/>
                </a:solidFill>
              </a:rPr>
              <a:t>Формирование звуковой аналитико-синтетической активности как предпосылки обучения грамоте</a:t>
            </a:r>
          </a:p>
        </p:txBody>
      </p:sp>
      <p:sp>
        <p:nvSpPr>
          <p:cNvPr id="7" name="Овал 6"/>
          <p:cNvSpPr/>
          <p:nvPr/>
        </p:nvSpPr>
        <p:spPr>
          <a:xfrm>
            <a:off x="9046464" y="1353312"/>
            <a:ext cx="2584704" cy="16337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a:solidFill>
                  <a:schemeClr val="tx1"/>
                </a:solidFill>
              </a:rPr>
              <a:t>Владение речью, как средством общения и культуры</a:t>
            </a:r>
          </a:p>
        </p:txBody>
      </p:sp>
      <p:sp>
        <p:nvSpPr>
          <p:cNvPr id="8" name="Овал 7"/>
          <p:cNvSpPr/>
          <p:nvPr/>
        </p:nvSpPr>
        <p:spPr>
          <a:xfrm>
            <a:off x="682752" y="3182189"/>
            <a:ext cx="2755392" cy="18042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a:solidFill>
                  <a:schemeClr val="tx1"/>
                </a:solidFill>
              </a:rPr>
              <a:t>Знакомство с книжной культурой, детской литературой, понимание на слух текстов</a:t>
            </a:r>
          </a:p>
        </p:txBody>
      </p:sp>
      <p:sp>
        <p:nvSpPr>
          <p:cNvPr id="9" name="Овал 8"/>
          <p:cNvSpPr/>
          <p:nvPr/>
        </p:nvSpPr>
        <p:spPr>
          <a:xfrm>
            <a:off x="9168384" y="3139440"/>
            <a:ext cx="2621280" cy="17267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a:solidFill>
                  <a:schemeClr val="tx1"/>
                </a:solidFill>
              </a:rPr>
              <a:t>Обогащение активного словаря</a:t>
            </a:r>
          </a:p>
        </p:txBody>
      </p:sp>
      <p:sp>
        <p:nvSpPr>
          <p:cNvPr id="10" name="Овал 9"/>
          <p:cNvSpPr/>
          <p:nvPr/>
        </p:nvSpPr>
        <p:spPr>
          <a:xfrm>
            <a:off x="2084832" y="4943700"/>
            <a:ext cx="2633472" cy="162778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1400" b="1" dirty="0">
                <a:solidFill>
                  <a:schemeClr val="tx1"/>
                </a:solidFill>
              </a:rPr>
              <a:t>Развитие звуковой и интонационной культуры речи, фонематического слуха </a:t>
            </a:r>
            <a:r>
              <a:rPr lang="ru-RU" b="1" dirty="0">
                <a:solidFill>
                  <a:schemeClr val="tx1"/>
                </a:solidFill>
              </a:rPr>
              <a:t> </a:t>
            </a:r>
          </a:p>
        </p:txBody>
      </p:sp>
      <p:sp>
        <p:nvSpPr>
          <p:cNvPr id="11" name="Овал 10"/>
          <p:cNvSpPr/>
          <p:nvPr/>
        </p:nvSpPr>
        <p:spPr>
          <a:xfrm>
            <a:off x="7821168" y="4943700"/>
            <a:ext cx="2517648" cy="162778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a:solidFill>
                  <a:schemeClr val="tx1"/>
                </a:solidFill>
              </a:rPr>
              <a:t>Развитие</a:t>
            </a:r>
            <a:r>
              <a:rPr lang="ru-RU" b="1" dirty="0">
                <a:solidFill>
                  <a:schemeClr val="tx1"/>
                </a:solidFill>
              </a:rPr>
              <a:t> </a:t>
            </a:r>
            <a:r>
              <a:rPr lang="ru-RU" sz="1400" b="1" dirty="0">
                <a:solidFill>
                  <a:schemeClr val="tx1"/>
                </a:solidFill>
              </a:rPr>
              <a:t>связной, грамматически правильной диалогической и монологической речи</a:t>
            </a:r>
          </a:p>
        </p:txBody>
      </p:sp>
      <p:sp>
        <p:nvSpPr>
          <p:cNvPr id="13" name="Стрелка вправо 12"/>
          <p:cNvSpPr/>
          <p:nvPr/>
        </p:nvSpPr>
        <p:spPr>
          <a:xfrm>
            <a:off x="8025041" y="2005556"/>
            <a:ext cx="914400" cy="59893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
        <p:nvSpPr>
          <p:cNvPr id="14" name="Стрелка вправо 13"/>
          <p:cNvSpPr/>
          <p:nvPr/>
        </p:nvSpPr>
        <p:spPr>
          <a:xfrm rot="10800000">
            <a:off x="3485159" y="2005557"/>
            <a:ext cx="1048512" cy="5486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
        <p:nvSpPr>
          <p:cNvPr id="15" name="Стрелка вниз 14"/>
          <p:cNvSpPr/>
          <p:nvPr/>
        </p:nvSpPr>
        <p:spPr>
          <a:xfrm rot="17875166">
            <a:off x="8035133" y="2955326"/>
            <a:ext cx="753965" cy="102329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
        <p:nvSpPr>
          <p:cNvPr id="16" name="Стрелка вниз 15"/>
          <p:cNvSpPr/>
          <p:nvPr/>
        </p:nvSpPr>
        <p:spPr>
          <a:xfrm rot="19410854">
            <a:off x="7056022" y="3576606"/>
            <a:ext cx="750003" cy="97804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
        <p:nvSpPr>
          <p:cNvPr id="17" name="Стрелка вниз 16"/>
          <p:cNvSpPr/>
          <p:nvPr/>
        </p:nvSpPr>
        <p:spPr>
          <a:xfrm>
            <a:off x="5849304" y="3717123"/>
            <a:ext cx="713107" cy="99974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
        <p:nvSpPr>
          <p:cNvPr id="18" name="Стрелка вниз 17"/>
          <p:cNvSpPr/>
          <p:nvPr/>
        </p:nvSpPr>
        <p:spPr>
          <a:xfrm rot="2446707">
            <a:off x="4622947" y="3542867"/>
            <a:ext cx="715491" cy="102412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
        <p:nvSpPr>
          <p:cNvPr id="19" name="Стрелка вниз 18"/>
          <p:cNvSpPr/>
          <p:nvPr/>
        </p:nvSpPr>
        <p:spPr>
          <a:xfrm rot="3363280">
            <a:off x="3929523" y="2725073"/>
            <a:ext cx="601991" cy="106471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82543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60608" y="103031"/>
            <a:ext cx="11436440" cy="1880315"/>
          </a:xfrm>
        </p:spPr>
        <p:txBody>
          <a:bodyPr>
            <a:noAutofit/>
          </a:bodyPr>
          <a:lstStyle/>
          <a:p>
            <a:r>
              <a:rPr lang="ru-RU" sz="2000" dirty="0" smtClean="0">
                <a:latin typeface="Times New Roman" panose="02020603050405020304" pitchFamily="18" charset="0"/>
                <a:cs typeface="Times New Roman" panose="02020603050405020304" pitchFamily="18" charset="0"/>
              </a:rPr>
              <a:t>Хорошая речь – важнейшее условие всестороннего полноценного развития детей. </a:t>
            </a:r>
            <a:r>
              <a:rPr lang="ru-RU" sz="2000" dirty="0">
                <a:latin typeface="Times New Roman" panose="02020603050405020304" pitchFamily="18" charset="0"/>
                <a:cs typeface="Times New Roman" panose="02020603050405020304" pitchFamily="18" charset="0"/>
              </a:rPr>
              <a:t>Т</a:t>
            </a:r>
            <a:r>
              <a:rPr lang="ru-RU" sz="2000" dirty="0" smtClean="0">
                <a:latin typeface="Times New Roman" panose="02020603050405020304" pitchFamily="18" charset="0"/>
                <a:cs typeface="Times New Roman" panose="02020603050405020304" pitchFamily="18" charset="0"/>
              </a:rPr>
              <a:t>ворческое развитие ребенка дошкольного возраста наиболее успешно осуществляется в условиях обогащенной предметной развивающей среды.</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Под речевой развивающей средой понимается не только предметное окружение. Важно чтобы она была особым образом организована, чтобы наиболее эффективно влиять на развитие разных сторон речи каждого ребенка.</a:t>
            </a:r>
            <a:br>
              <a:rPr lang="ru-RU" sz="2000" dirty="0" smtClean="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graphicFrame>
        <p:nvGraphicFramePr>
          <p:cNvPr id="10" name="Объект 9"/>
          <p:cNvGraphicFramePr>
            <a:graphicFrameLocks noGrp="1"/>
          </p:cNvGraphicFramePr>
          <p:nvPr>
            <p:ph idx="1"/>
            <p:extLst>
              <p:ext uri="{D42A27DB-BD31-4B8C-83A1-F6EECF244321}">
                <p14:modId xmlns:p14="http://schemas.microsoft.com/office/powerpoint/2010/main" val="3352641522"/>
              </p:ext>
            </p:extLst>
          </p:nvPr>
        </p:nvGraphicFramePr>
        <p:xfrm>
          <a:off x="683653" y="1880315"/>
          <a:ext cx="10515600" cy="4881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Прямая со стрелкой 8"/>
          <p:cNvCxnSpPr/>
          <p:nvPr/>
        </p:nvCxnSpPr>
        <p:spPr>
          <a:xfrm>
            <a:off x="9070848" y="7412736"/>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269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ая выноска 5"/>
          <p:cNvSpPr/>
          <p:nvPr/>
        </p:nvSpPr>
        <p:spPr>
          <a:xfrm>
            <a:off x="4478151" y="185738"/>
            <a:ext cx="2962658" cy="371475"/>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2 младшая группа № 1</a:t>
            </a:r>
            <a:endParaRPr lang="ru-RU" dirty="0">
              <a:solidFill>
                <a:schemeClr val="tx1"/>
              </a:solidFill>
              <a:latin typeface="Times New Roman" pitchFamily="18" charset="0"/>
              <a:cs typeface="Times New Roman" pitchFamily="18" charset="0"/>
            </a:endParaRPr>
          </a:p>
        </p:txBody>
      </p:sp>
      <p:sp>
        <p:nvSpPr>
          <p:cNvPr id="7" name="Прямоугольная выноска 6"/>
          <p:cNvSpPr/>
          <p:nvPr/>
        </p:nvSpPr>
        <p:spPr>
          <a:xfrm>
            <a:off x="327606" y="185739"/>
            <a:ext cx="3169854" cy="400050"/>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 1 Младшая группа</a:t>
            </a:r>
            <a:endParaRPr lang="ru-RU" dirty="0">
              <a:solidFill>
                <a:schemeClr val="tx1"/>
              </a:solidFill>
              <a:latin typeface="Times New Roman" pitchFamily="18" charset="0"/>
              <a:cs typeface="Times New Roman" pitchFamily="18" charset="0"/>
            </a:endParaRPr>
          </a:p>
        </p:txBody>
      </p:sp>
      <p:sp>
        <p:nvSpPr>
          <p:cNvPr id="8" name="Прямоугольная выноска 7"/>
          <p:cNvSpPr/>
          <p:nvPr/>
        </p:nvSpPr>
        <p:spPr>
          <a:xfrm>
            <a:off x="328613" y="3428999"/>
            <a:ext cx="3471861" cy="442913"/>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Средняя группа</a:t>
            </a:r>
            <a:endParaRPr lang="ru-RU" dirty="0">
              <a:solidFill>
                <a:schemeClr val="tx1"/>
              </a:solidFill>
              <a:latin typeface="Times New Roman" pitchFamily="18" charset="0"/>
              <a:cs typeface="Times New Roman" pitchFamily="18" charset="0"/>
            </a:endParaRPr>
          </a:p>
        </p:txBody>
      </p:sp>
      <p:sp>
        <p:nvSpPr>
          <p:cNvPr id="2" name="Прямоугольная выноска 1"/>
          <p:cNvSpPr/>
          <p:nvPr/>
        </p:nvSpPr>
        <p:spPr>
          <a:xfrm flipH="1">
            <a:off x="8558211" y="171451"/>
            <a:ext cx="2700338" cy="371474"/>
          </a:xfrm>
          <a:prstGeom prst="wedgeRectCallo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2 младшая  группа №2</a:t>
            </a:r>
            <a:endParaRPr lang="ru-RU" dirty="0">
              <a:solidFill>
                <a:schemeClr val="tx1"/>
              </a:solidFill>
              <a:latin typeface="Times New Roman" pitchFamily="18" charset="0"/>
              <a:cs typeface="Times New Roman" pitchFamily="18" charset="0"/>
            </a:endParaRPr>
          </a:p>
        </p:txBody>
      </p:sp>
      <p:sp>
        <p:nvSpPr>
          <p:cNvPr id="3" name="Скругленная прямоугольная выноска 2"/>
          <p:cNvSpPr/>
          <p:nvPr/>
        </p:nvSpPr>
        <p:spPr>
          <a:xfrm>
            <a:off x="4443413" y="3500438"/>
            <a:ext cx="3000375" cy="314325"/>
          </a:xfrm>
          <a:prstGeom prst="wedgeRoundRectCallout">
            <a:avLst>
              <a:gd name="adj1" fmla="val -20833"/>
              <a:gd name="adj2" fmla="val 91072"/>
              <a:gd name="adj3" fmla="val 16667"/>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95000"/>
                    <a:lumOff val="5000"/>
                  </a:schemeClr>
                </a:solidFill>
                <a:latin typeface="Times New Roman" pitchFamily="18" charset="0"/>
                <a:cs typeface="Times New Roman" pitchFamily="18" charset="0"/>
              </a:rPr>
              <a:t>Старшая группа</a:t>
            </a:r>
            <a:endParaRPr lang="ru-RU" dirty="0">
              <a:solidFill>
                <a:schemeClr val="tx1">
                  <a:lumMod val="95000"/>
                  <a:lumOff val="5000"/>
                </a:schemeClr>
              </a:solidFill>
              <a:latin typeface="Times New Roman" pitchFamily="18" charset="0"/>
              <a:cs typeface="Times New Roman" pitchFamily="18" charset="0"/>
            </a:endParaRPr>
          </a:p>
        </p:txBody>
      </p:sp>
      <p:sp>
        <p:nvSpPr>
          <p:cNvPr id="12" name="Прямоугольная выноска 11"/>
          <p:cNvSpPr/>
          <p:nvPr/>
        </p:nvSpPr>
        <p:spPr>
          <a:xfrm>
            <a:off x="8253413" y="3481387"/>
            <a:ext cx="3014662" cy="400050"/>
          </a:xfrm>
          <a:prstGeom prst="wedgeRectCallo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Подготовительная группа</a:t>
            </a:r>
            <a:endParaRPr lang="ru-RU" dirty="0">
              <a:solidFill>
                <a:schemeClr val="tx1"/>
              </a:solidFill>
              <a:latin typeface="Times New Roman" pitchFamily="18" charset="0"/>
              <a:cs typeface="Times New Roman" pitchFamily="18" charset="0"/>
            </a:endParaRPr>
          </a:p>
        </p:txBody>
      </p:sp>
      <p:pic>
        <p:nvPicPr>
          <p:cNvPr id="9" name="Рисунок 8" descr="E:\DCIM\101MSDCF\DSC0233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0" y="757237"/>
            <a:ext cx="3314700" cy="2486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5" descr="F:\Моя аттестация фото\пед совет\IMG_20181119_08161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850" b="15374"/>
          <a:stretch/>
        </p:blipFill>
        <p:spPr bwMode="auto">
          <a:xfrm>
            <a:off x="221749" y="716114"/>
            <a:ext cx="3678739" cy="26035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 name="Picture 4" descr="F:\Моя аттестация фото\уголки речь\PB2112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4535" y="4014787"/>
            <a:ext cx="3662654" cy="2418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3" name="Picture 2" descr="F:\Моя аттестация фото\уголки речь\IMG_20181119_07320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459" b="11225"/>
          <a:stretch/>
        </p:blipFill>
        <p:spPr bwMode="auto">
          <a:xfrm>
            <a:off x="4393700" y="3961058"/>
            <a:ext cx="3321549" cy="25111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5" name="Picture 6" descr="P110059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0513" y="4000502"/>
            <a:ext cx="3681411" cy="2500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7" name="Объект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29587" y="700087"/>
            <a:ext cx="3619500" cy="2459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46938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3529014" y="500063"/>
            <a:ext cx="4720478" cy="1803765"/>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smtClean="0">
                <a:latin typeface="Times New Roman" pitchFamily="18" charset="0"/>
                <a:cs typeface="Times New Roman" pitchFamily="18" charset="0"/>
              </a:rPr>
              <a:t>Авторские пособия</a:t>
            </a:r>
            <a:endParaRPr lang="ru-RU" sz="3200" b="1" dirty="0">
              <a:latin typeface="Times New Roman" pitchFamily="18" charset="0"/>
              <a:cs typeface="Times New Roman" pitchFamily="18" charset="0"/>
            </a:endParaRPr>
          </a:p>
        </p:txBody>
      </p:sp>
      <p:sp>
        <p:nvSpPr>
          <p:cNvPr id="4" name="Прямоугольник 3"/>
          <p:cNvSpPr/>
          <p:nvPr/>
        </p:nvSpPr>
        <p:spPr>
          <a:xfrm>
            <a:off x="312723" y="3056037"/>
            <a:ext cx="3740662" cy="66516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latin typeface="Times New Roman" pitchFamily="18" charset="0"/>
                <a:cs typeface="Times New Roman" pitchFamily="18" charset="0"/>
              </a:rPr>
              <a:t>Дидактическое пособие по обучению способам  словообразования</a:t>
            </a:r>
            <a:endParaRPr lang="ru-RU" dirty="0">
              <a:latin typeface="Times New Roman" pitchFamily="18" charset="0"/>
              <a:cs typeface="Times New Roman" pitchFamily="18" charset="0"/>
            </a:endParaRPr>
          </a:p>
        </p:txBody>
      </p:sp>
      <p:sp>
        <p:nvSpPr>
          <p:cNvPr id="5" name="Прямоугольник 4"/>
          <p:cNvSpPr/>
          <p:nvPr/>
        </p:nvSpPr>
        <p:spPr>
          <a:xfrm>
            <a:off x="427923" y="6115742"/>
            <a:ext cx="4171373" cy="62625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latin typeface="Times New Roman" pitchFamily="18" charset="0"/>
                <a:cs typeface="Times New Roman" pitchFamily="18" charset="0"/>
              </a:rPr>
              <a:t>Дидактические пособия на звукоподражание и обогащение словаря</a:t>
            </a:r>
            <a:endParaRPr lang="ru-RU" dirty="0">
              <a:latin typeface="Times New Roman" pitchFamily="18" charset="0"/>
              <a:cs typeface="Times New Roman" pitchFamily="18" charset="0"/>
            </a:endParaRPr>
          </a:p>
        </p:txBody>
      </p:sp>
      <p:sp>
        <p:nvSpPr>
          <p:cNvPr id="6" name="Прямоугольник 5"/>
          <p:cNvSpPr/>
          <p:nvPr/>
        </p:nvSpPr>
        <p:spPr>
          <a:xfrm>
            <a:off x="5157789" y="5157788"/>
            <a:ext cx="2757486" cy="154304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latin typeface="Times New Roman" pitchFamily="18" charset="0"/>
                <a:cs typeface="Times New Roman" pitchFamily="18" charset="0"/>
              </a:rPr>
              <a:t>Дидактические пособия на активизацию разных частей речи</a:t>
            </a:r>
            <a:endParaRPr lang="ru-RU" dirty="0">
              <a:latin typeface="Times New Roman" pitchFamily="18" charset="0"/>
              <a:cs typeface="Times New Roman" pitchFamily="18" charset="0"/>
            </a:endParaRPr>
          </a:p>
        </p:txBody>
      </p:sp>
      <p:sp>
        <p:nvSpPr>
          <p:cNvPr id="8" name="Прямоугольник 7"/>
          <p:cNvSpPr/>
          <p:nvPr/>
        </p:nvSpPr>
        <p:spPr>
          <a:xfrm>
            <a:off x="8967413" y="2830505"/>
            <a:ext cx="3004568" cy="74768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latin typeface="Times New Roman" pitchFamily="18" charset="0"/>
                <a:cs typeface="Times New Roman" pitchFamily="18" charset="0"/>
              </a:rPr>
              <a:t>Дидактическое пособие на развитие связанной речи</a:t>
            </a:r>
            <a:endParaRPr lang="ru-RU" dirty="0">
              <a:latin typeface="Times New Roman" pitchFamily="18" charset="0"/>
              <a:cs typeface="Times New Roman" pitchFamily="18" charset="0"/>
            </a:endParaRPr>
          </a:p>
        </p:txBody>
      </p:sp>
      <p:sp>
        <p:nvSpPr>
          <p:cNvPr id="10" name="Прямоугольник 9"/>
          <p:cNvSpPr/>
          <p:nvPr/>
        </p:nvSpPr>
        <p:spPr>
          <a:xfrm>
            <a:off x="8498541" y="6037921"/>
            <a:ext cx="2922681" cy="70407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latin typeface="Times New Roman" pitchFamily="18" charset="0"/>
                <a:cs typeface="Times New Roman" pitchFamily="18" charset="0"/>
              </a:rPr>
              <a:t>Дидактическое пособие на различение предметов по признакам</a:t>
            </a:r>
            <a:endParaRPr lang="ru-RU" dirty="0">
              <a:latin typeface="Times New Roman" pitchFamily="18" charset="0"/>
              <a:cs typeface="Times New Roman" pitchFamily="18" charset="0"/>
            </a:endParaRPr>
          </a:p>
        </p:txBody>
      </p:sp>
      <p:pic>
        <p:nvPicPr>
          <p:cNvPr id="12" name="Picture 2" descr="E:\DCIM\110_PANA\P11004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3857625"/>
            <a:ext cx="3228975" cy="23002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3" name="Picture 3" descr="E:\DCIM\110_PANA\P1100447.JPG"/>
          <p:cNvPicPr>
            <a:picLocks noChangeAspect="1" noChangeArrowheads="1"/>
          </p:cNvPicPr>
          <p:nvPr/>
        </p:nvPicPr>
        <p:blipFill>
          <a:blip r:embed="rId3">
            <a:extLst>
              <a:ext uri="{28A0092B-C50C-407E-A947-70E740481C1C}">
                <a14:useLocalDpi xmlns:a14="http://schemas.microsoft.com/office/drawing/2010/main" val="0"/>
              </a:ext>
            </a:extLst>
          </a:blip>
          <a:srcRect l="6819" t="6528" r="1860" b="31935"/>
          <a:stretch>
            <a:fillRect/>
          </a:stretch>
        </p:blipFill>
        <p:spPr bwMode="auto">
          <a:xfrm>
            <a:off x="8706433" y="3856105"/>
            <a:ext cx="2966455" cy="1958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976" y="3014662"/>
            <a:ext cx="3525840" cy="22431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 y="528637"/>
            <a:ext cx="3343871" cy="2114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6090" y="585788"/>
            <a:ext cx="3502548" cy="2111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269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838200" y="116114"/>
            <a:ext cx="10515600" cy="841829"/>
          </a:xfrm>
        </p:spPr>
        <p:txBody>
          <a:bodyPr/>
          <a:lstStyle/>
          <a:p>
            <a:pPr algn="ctr"/>
            <a:r>
              <a:rPr lang="ru-RU" dirty="0"/>
              <a:t>Формы работы с детьми</a:t>
            </a:r>
          </a:p>
        </p:txBody>
      </p:sp>
      <p:sp>
        <p:nvSpPr>
          <p:cNvPr id="7" name="Прямоугольник 6"/>
          <p:cNvSpPr/>
          <p:nvPr/>
        </p:nvSpPr>
        <p:spPr>
          <a:xfrm>
            <a:off x="261257" y="2278743"/>
            <a:ext cx="2902857" cy="92891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latin typeface="Times New Roman" pitchFamily="18" charset="0"/>
                <a:cs typeface="Times New Roman" pitchFamily="18" charset="0"/>
              </a:rPr>
              <a:t>Самостоятельная творческая игра</a:t>
            </a:r>
            <a:endParaRPr lang="ru-RU" dirty="0">
              <a:latin typeface="Times New Roman" pitchFamily="18" charset="0"/>
              <a:cs typeface="Times New Roman" pitchFamily="18" charset="0"/>
            </a:endParaRPr>
          </a:p>
        </p:txBody>
      </p:sp>
      <p:sp>
        <p:nvSpPr>
          <p:cNvPr id="8" name="Прямоугольник 7"/>
          <p:cNvSpPr/>
          <p:nvPr/>
        </p:nvSpPr>
        <p:spPr>
          <a:xfrm>
            <a:off x="8839200" y="1995714"/>
            <a:ext cx="3107082" cy="126274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latin typeface="Times New Roman" pitchFamily="18" charset="0"/>
                <a:cs typeface="Times New Roman" pitchFamily="18" charset="0"/>
              </a:rPr>
              <a:t>Игры- этюды способствуют развитию умения выразительно передавать образы </a:t>
            </a:r>
            <a:endParaRPr lang="ru-RU" dirty="0">
              <a:latin typeface="Times New Roman" pitchFamily="18" charset="0"/>
              <a:cs typeface="Times New Roman" pitchFamily="18" charset="0"/>
            </a:endParaRPr>
          </a:p>
        </p:txBody>
      </p:sp>
      <p:sp>
        <p:nvSpPr>
          <p:cNvPr id="9" name="Прямоугольник 8"/>
          <p:cNvSpPr/>
          <p:nvPr/>
        </p:nvSpPr>
        <p:spPr>
          <a:xfrm>
            <a:off x="4673600" y="3157538"/>
            <a:ext cx="2873829" cy="186147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ru-RU" dirty="0">
                <a:latin typeface="Times New Roman" pitchFamily="18" charset="0"/>
                <a:cs typeface="Times New Roman" pitchFamily="18" charset="0"/>
              </a:rPr>
              <a:t>Участие детей в играх-драматизациях на детском празднике  </a:t>
            </a:r>
          </a:p>
          <a:p>
            <a:pPr algn="ctr"/>
            <a:endParaRPr lang="ru-RU" dirty="0">
              <a:latin typeface="Times New Roman" pitchFamily="18" charset="0"/>
              <a:cs typeface="Times New Roman" pitchFamily="18" charset="0"/>
            </a:endParaRPr>
          </a:p>
        </p:txBody>
      </p:sp>
      <p:pic>
        <p:nvPicPr>
          <p:cNvPr id="10" name="Объект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671" y="3443287"/>
            <a:ext cx="3507818" cy="31003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6" descr="lkD0MuLvZp0"/>
          <p:cNvPicPr>
            <a:picLocks noChangeAspect="1" noChangeArrowheads="1"/>
          </p:cNvPicPr>
          <p:nvPr/>
        </p:nvPicPr>
        <p:blipFill>
          <a:blip r:embed="rId3" cstate="print"/>
          <a:srcRect/>
          <a:stretch>
            <a:fillRect/>
          </a:stretch>
        </p:blipFill>
        <p:spPr bwMode="auto">
          <a:xfrm>
            <a:off x="8230919" y="3629025"/>
            <a:ext cx="3810000" cy="2910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2" descr="Картинки по запросу картинка дети детский сад солнышко пестрецы">
            <a:extLst>
              <a:ext uri="{FF2B5EF4-FFF2-40B4-BE49-F238E27FC236}">
                <a16:creationId xmlns:a16="http://schemas.microsoft.com/office/drawing/2014/main" xmlns="" id="{35AFE596-089C-4CC9-913C-D0F54FC743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6276" y="4429125"/>
            <a:ext cx="3028950" cy="21716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Скругленный прямоугольник 1"/>
          <p:cNvSpPr/>
          <p:nvPr/>
        </p:nvSpPr>
        <p:spPr>
          <a:xfrm>
            <a:off x="3097531" y="5157788"/>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Picture 7" descr="P1080386"/>
          <p:cNvPicPr>
            <a:picLocks noChangeAspect="1" noChangeArrowheads="1"/>
          </p:cNvPicPr>
          <p:nvPr/>
        </p:nvPicPr>
        <p:blipFill>
          <a:blip r:embed="rId5" cstate="print"/>
          <a:srcRect/>
          <a:stretch>
            <a:fillRect/>
          </a:stretch>
        </p:blipFill>
        <p:spPr bwMode="auto">
          <a:xfrm>
            <a:off x="4165137" y="1272465"/>
            <a:ext cx="3666978" cy="2013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31730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dirty="0" smtClean="0"/>
              <a:t>Формирование активного словаря во время прогулок и экскурсий</a:t>
            </a:r>
            <a:endParaRPr lang="ru-RU" sz="40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1053" y="1585913"/>
            <a:ext cx="3228974" cy="2157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7" descr="C:\Users\Елена\Desktop\фотки все\20170310_103909.jpg"/>
          <p:cNvPicPr>
            <a:picLocks noChangeAspect="1" noChangeArrowheads="1"/>
          </p:cNvPicPr>
          <p:nvPr/>
        </p:nvPicPr>
        <p:blipFill>
          <a:blip r:embed="rId3" cstate="print"/>
          <a:srcRect/>
          <a:stretch>
            <a:fillRect/>
          </a:stretch>
        </p:blipFill>
        <p:spPr bwMode="auto">
          <a:xfrm>
            <a:off x="814389" y="1595893"/>
            <a:ext cx="3243262" cy="22760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accent2"/>
          </a:lnRef>
          <a:fillRef idx="1">
            <a:schemeClr val="lt1"/>
          </a:fillRef>
          <a:effectRef idx="0">
            <a:schemeClr val="accent2"/>
          </a:effectRef>
          <a:fontRef idx="minor">
            <a:schemeClr val="dk1"/>
          </a:fontRef>
        </p:style>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313" y="10315575"/>
            <a:ext cx="38100000" cy="285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7726" y="1500187"/>
            <a:ext cx="3043238" cy="2328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accent5"/>
          </a:lnRef>
          <a:fillRef idx="1">
            <a:schemeClr val="lt1"/>
          </a:fillRef>
          <a:effectRef idx="0">
            <a:schemeClr val="accent5"/>
          </a:effectRef>
          <a:fontRef idx="minor">
            <a:schemeClr val="dk1"/>
          </a:fontRef>
        </p:style>
      </p:pic>
      <p:pic>
        <p:nvPicPr>
          <p:cNvPr id="8" name="Picture 2" descr="C:\Users\Елена\Desktop\ЭРС\фото\IMG-20170825-WA0010.jpg"/>
          <p:cNvPicPr>
            <a:picLocks noChangeAspect="1" noChangeArrowheads="1"/>
          </p:cNvPicPr>
          <p:nvPr/>
        </p:nvPicPr>
        <p:blipFill>
          <a:blip r:embed="rId6" cstate="print"/>
          <a:srcRect/>
          <a:stretch>
            <a:fillRect/>
          </a:stretch>
        </p:blipFill>
        <p:spPr bwMode="auto">
          <a:xfrm>
            <a:off x="8532277" y="4059629"/>
            <a:ext cx="3226335" cy="26503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2" descr="C:\Users\Елена\Desktop\ЭРС\фото\IMG-20170825-WA0033.jpg"/>
          <p:cNvPicPr>
            <a:picLocks noChangeAspect="1" noChangeArrowheads="1"/>
          </p:cNvPicPr>
          <p:nvPr/>
        </p:nvPicPr>
        <p:blipFill>
          <a:blip r:embed="rId7" cstate="print"/>
          <a:srcRect/>
          <a:stretch>
            <a:fillRect/>
          </a:stretch>
        </p:blipFill>
        <p:spPr bwMode="auto">
          <a:xfrm>
            <a:off x="942974" y="4014787"/>
            <a:ext cx="3004551" cy="24967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4" descr="F:\DCIM\Camera\IMG_20170120_11031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5337" y="3997737"/>
            <a:ext cx="329565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1507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dirty="0" smtClean="0"/>
              <a:t>Овладение речевыми нормами при выполнений трудовых действий</a:t>
            </a:r>
            <a:endParaRPr lang="ru-RU" sz="4000" dirty="0"/>
          </a:p>
        </p:txBody>
      </p:sp>
      <p:pic>
        <p:nvPicPr>
          <p:cNvPr id="3" name="Объект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492" y="2969544"/>
            <a:ext cx="3455089" cy="24025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6" descr="IMG_20170321_1046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6287" y="2714626"/>
            <a:ext cx="3462338" cy="26860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6" name="Picture 9" descr="IMG_20170323_1656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3463" y="2824162"/>
            <a:ext cx="3171824"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35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dirty="0" smtClean="0"/>
              <a:t>Использование речевого сопровождения в повседневной жизни, в быту</a:t>
            </a:r>
            <a:endParaRPr lang="ru-RU" sz="40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013750" y="942432"/>
            <a:ext cx="2057400" cy="3744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Объект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463" y="1714501"/>
            <a:ext cx="3341537" cy="21145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DSCN3688.JPG"/>
          <p:cNvPicPr/>
          <p:nvPr/>
        </p:nvPicPr>
        <p:blipFill>
          <a:blip r:embed="rId4" cstate="print"/>
          <a:stretch>
            <a:fillRect/>
          </a:stretch>
        </p:blipFill>
        <p:spPr>
          <a:xfrm>
            <a:off x="4186237" y="4177029"/>
            <a:ext cx="3800475" cy="23615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0861" y="16302038"/>
            <a:ext cx="38100000" cy="285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Рисунок 7" descr="E:\DCIM\101MSDCF\DSC02189.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3389" y="1782127"/>
            <a:ext cx="3567112" cy="1950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4" descr="F:\DCIM\.thumbnails\148343273638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463" y="4200525"/>
            <a:ext cx="3482974"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3771" y="4186238"/>
            <a:ext cx="3511991" cy="2314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4655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1944</TotalTime>
  <Words>510</Words>
  <Application>Microsoft Office PowerPoint</Application>
  <PresentationFormat>Произвольный</PresentationFormat>
  <Paragraphs>68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   Муниципальное бюджетное дошкольное образовательное учреждение  Детский сад № 3 «Солнышко»    </vt:lpstr>
      <vt:lpstr>Согласно ФГОС ДО образовательная область «Развитие речи» включает в себя:</vt:lpstr>
      <vt:lpstr>Хорошая речь – важнейшее условие всестороннего полноценного развития детей. Творческое развитие ребенка дошкольного возраста наиболее успешно осуществляется в условиях обогащенной предметной развивающей среды. Под речевой развивающей средой понимается не только предметное окружение. Важно чтобы она была особым образом организована, чтобы наиболее эффективно влиять на развитие разных сторон речи каждого ребенка. </vt:lpstr>
      <vt:lpstr>Презентация PowerPoint</vt:lpstr>
      <vt:lpstr>Презентация PowerPoint</vt:lpstr>
      <vt:lpstr>Формы работы с детьми</vt:lpstr>
      <vt:lpstr>Формирование активного словаря во время прогулок и экскурсий</vt:lpstr>
      <vt:lpstr>Овладение речевыми нормами при выполнений трудовых действий</vt:lpstr>
      <vt:lpstr>Использование речевого сопровождения в повседневной жизни, в быту</vt:lpstr>
      <vt:lpstr>Взаимодействие с семьями воспитанников</vt:lpstr>
      <vt:lpstr>Презентация PowerPoint</vt:lpstr>
      <vt:lpstr>Результативность</vt:lpstr>
      <vt:lpstr>Задачи на будущее</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dc:title>
  <dc:creator>Кит</dc:creator>
  <cp:lastModifiedBy>Оля</cp:lastModifiedBy>
  <cp:revision>309</cp:revision>
  <dcterms:created xsi:type="dcterms:W3CDTF">2018-12-25T15:06:54Z</dcterms:created>
  <dcterms:modified xsi:type="dcterms:W3CDTF">2023-02-27T10:48:34Z</dcterms:modified>
</cp:coreProperties>
</file>