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92" r:id="rId3"/>
    <p:sldId id="296" r:id="rId4"/>
    <p:sldId id="295" r:id="rId5"/>
    <p:sldId id="294" r:id="rId6"/>
    <p:sldId id="300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75E"/>
    <a:srgbClr val="7A64FC"/>
    <a:srgbClr val="EFE73D"/>
    <a:srgbClr val="9D9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2" autoAdjust="0"/>
  </p:normalViewPr>
  <p:slideViewPr>
    <p:cSldViewPr>
      <p:cViewPr>
        <p:scale>
          <a:sx n="49" d="100"/>
          <a:sy n="49" d="100"/>
        </p:scale>
        <p:origin x="-129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343EE-0A1F-4C74-A815-4934EA1F9A1C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F92A3-BD94-45F7-BD31-E2078C27E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80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353DE-6ED7-4B4F-AD78-5CBD9523838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D023E-37A2-498C-8A5C-AB8C81BBF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424" y="1303783"/>
            <a:ext cx="7920880" cy="50234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Развивающая предметно-пространственная среда </a:t>
            </a:r>
            <a:r>
              <a:rPr lang="ru-RU" sz="3200" b="1" dirty="0">
                <a:solidFill>
                  <a:srgbClr val="FF0000"/>
                </a:solidFill>
              </a:rPr>
              <a:t>ДОО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      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6509" y="12392919"/>
            <a:ext cx="1890211" cy="23876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9"/>
            <a:ext cx="7992888" cy="1025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</a:t>
            </a:r>
            <a:r>
              <a:rPr lang="ru-RU" b="1" dirty="0" err="1" smtClean="0">
                <a:solidFill>
                  <a:schemeClr val="tx1"/>
                </a:solidFill>
              </a:rPr>
              <a:t>Пестречинский</a:t>
            </a:r>
            <a:r>
              <a:rPr lang="ru-RU" b="1" dirty="0" smtClean="0">
                <a:solidFill>
                  <a:schemeClr val="tx1"/>
                </a:solidFill>
              </a:rPr>
              <a:t> детский сад №3 «Солнышко»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</a:t>
            </a:r>
            <a:r>
              <a:rPr lang="ru-RU" b="1" dirty="0" err="1" smtClean="0">
                <a:solidFill>
                  <a:schemeClr val="tx1"/>
                </a:solidFill>
              </a:rPr>
              <a:t>естречинского</a:t>
            </a:r>
            <a:r>
              <a:rPr lang="ru-RU" b="1" dirty="0" smtClean="0">
                <a:solidFill>
                  <a:schemeClr val="tx1"/>
                </a:solidFill>
              </a:rPr>
              <a:t> муниципального района Республики </a:t>
            </a:r>
            <a:r>
              <a:rPr lang="ru-RU" b="1" dirty="0">
                <a:solidFill>
                  <a:schemeClr val="tx1"/>
                </a:solidFill>
              </a:rPr>
              <a:t>Т</a:t>
            </a:r>
            <a:r>
              <a:rPr lang="ru-RU" b="1" dirty="0" smtClean="0">
                <a:solidFill>
                  <a:schemeClr val="tx1"/>
                </a:solidFill>
              </a:rPr>
              <a:t>атарстан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2882065" cy="2868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7" y="548680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150"/>
                </a:solidFill>
                <a:latin typeface="Monotype Corsiva"/>
              </a:rPr>
              <a:t>     Предметно-развивающая </a:t>
            </a:r>
            <a:r>
              <a:rPr lang="ru-RU" sz="3200" dirty="0">
                <a:solidFill>
                  <a:srgbClr val="00B150"/>
                </a:solidFill>
                <a:latin typeface="Monotype Corsiva"/>
              </a:rPr>
              <a:t>среда в ДОУ</a:t>
            </a:r>
          </a:p>
          <a:p>
            <a:r>
              <a:rPr lang="ru-RU" dirty="0" smtClean="0">
                <a:solidFill>
                  <a:srgbClr val="0070C1"/>
                </a:solidFill>
                <a:latin typeface="Arial"/>
              </a:rPr>
              <a:t>          Особо </a:t>
            </a:r>
            <a:r>
              <a:rPr lang="ru-RU" dirty="0">
                <a:solidFill>
                  <a:srgbClr val="0070C1"/>
                </a:solidFill>
                <a:latin typeface="Arial"/>
              </a:rPr>
              <a:t>актуально на сегодняшний день стоит вопрос организации предметно-развивающей среды ДОУ. Это связано с введением Федерального государственного образовательного стандарта (ФГОС) к структуре основной общеобразовательной программы дошкольного образования.</a:t>
            </a:r>
          </a:p>
          <a:p>
            <a:r>
              <a:rPr lang="ru-RU" dirty="0" smtClean="0">
                <a:solidFill>
                  <a:srgbClr val="0070C1"/>
                </a:solidFill>
                <a:latin typeface="Arial"/>
              </a:rPr>
              <a:t>          В </a:t>
            </a:r>
            <a:r>
              <a:rPr lang="ru-RU" dirty="0">
                <a:solidFill>
                  <a:srgbClr val="0070C1"/>
                </a:solidFill>
                <a:latin typeface="Arial"/>
              </a:rPr>
              <a:t>соответствии с ФГОС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воспитанников. Решение программных образовательных задач предусматривается не только в совместной деятельности взрослого и детей, но и в самостоятельной деятельности детей, а также при проведении режимных моментов.</a:t>
            </a:r>
          </a:p>
          <a:p>
            <a:r>
              <a:rPr lang="ru-RU" dirty="0" smtClean="0">
                <a:solidFill>
                  <a:srgbClr val="0070C1"/>
                </a:solidFill>
                <a:latin typeface="Arial"/>
              </a:rPr>
              <a:t>          Основной </a:t>
            </a:r>
            <a:r>
              <a:rPr lang="ru-RU" dirty="0">
                <a:solidFill>
                  <a:srgbClr val="0070C1"/>
                </a:solidFill>
                <a:latin typeface="Arial"/>
              </a:rPr>
              <a:t>формой работы с дошкольниками и ведущим видом деятельности детей является игра. Поэтому </a:t>
            </a:r>
            <a:r>
              <a:rPr lang="ru-RU" dirty="0" smtClean="0">
                <a:solidFill>
                  <a:srgbClr val="0070C1"/>
                </a:solidFill>
                <a:latin typeface="Arial"/>
              </a:rPr>
              <a:t>наш детский сад  испытывает </a:t>
            </a:r>
            <a:r>
              <a:rPr lang="ru-RU" dirty="0">
                <a:solidFill>
                  <a:srgbClr val="0070C1"/>
                </a:solidFill>
                <a:latin typeface="Arial"/>
              </a:rPr>
              <a:t>повышенный интерес к обновлению пространственно - предметной развивающей среды в </a:t>
            </a:r>
            <a:r>
              <a:rPr lang="ru-RU" dirty="0" smtClean="0">
                <a:solidFill>
                  <a:srgbClr val="0070C1"/>
                </a:solidFill>
                <a:latin typeface="Arial"/>
              </a:rPr>
              <a:t>каждой  </a:t>
            </a:r>
            <a:r>
              <a:rPr lang="ru-RU" dirty="0">
                <a:solidFill>
                  <a:srgbClr val="0070C1"/>
                </a:solidFill>
                <a:latin typeface="Arial"/>
              </a:rPr>
              <a:t>группе.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5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/>
              </a:rPr>
              <a:t>        Требования </a:t>
            </a:r>
            <a:r>
              <a:rPr lang="ru-RU" sz="2400" dirty="0">
                <a:solidFill>
                  <a:srgbClr val="FF0000"/>
                </a:solidFill>
                <a:latin typeface="Monotype Corsiva"/>
              </a:rPr>
              <a:t>ФГОС к предметно - развивающей среде: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3333CD"/>
                </a:solidFill>
                <a:latin typeface="Times New Roman,Bold"/>
              </a:rPr>
              <a:t>Доступность </a:t>
            </a:r>
            <a:r>
              <a:rPr lang="ru-RU" b="1" dirty="0">
                <a:solidFill>
                  <a:srgbClr val="3333CD"/>
                </a:solidFill>
                <a:latin typeface="Times New Roman,Bold"/>
              </a:rPr>
              <a:t>для воспитанников всех помещений, где осуществляется образовательный процесс</a:t>
            </a:r>
            <a:r>
              <a:rPr lang="ru-RU" b="1" dirty="0" smtClean="0">
                <a:solidFill>
                  <a:srgbClr val="3333CD"/>
                </a:solidFill>
                <a:latin typeface="Times New Roman,Bold"/>
              </a:rPr>
              <a:t>.</a:t>
            </a:r>
          </a:p>
          <a:p>
            <a:endParaRPr lang="ru-RU" b="1" dirty="0">
              <a:solidFill>
                <a:srgbClr val="3333CD"/>
              </a:solidFill>
              <a:latin typeface="Times New Roman,Bold"/>
            </a:endParaRPr>
          </a:p>
          <a:p>
            <a:r>
              <a:rPr lang="ru-RU" b="1" dirty="0">
                <a:solidFill>
                  <a:srgbClr val="3333CD"/>
                </a:solidFill>
                <a:latin typeface="Times New Roman,Bold"/>
              </a:rPr>
              <a:t>2. Свободный доступ воспитанников к играм, игрушкам, материалам, пособиям, обеспечивающих все основные виды деятельности.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9728"/>
            <a:ext cx="2736304" cy="173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02" y="4725144"/>
            <a:ext cx="2931757" cy="173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" r="43269"/>
          <a:stretch/>
        </p:blipFill>
        <p:spPr bwMode="auto">
          <a:xfrm>
            <a:off x="4408156" y="2492895"/>
            <a:ext cx="3209495" cy="211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19" y="4608065"/>
            <a:ext cx="2874441" cy="19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3" y="692696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,BoldItalic"/>
              </a:rPr>
              <a:t>Предметная развивающая среда должна способствовать реализации образовательных областей в образовательном процессе, включающем: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/>
              </a:rPr>
              <a:t>1.  Совместную </a:t>
            </a:r>
            <a:r>
              <a:rPr lang="ru-RU" dirty="0">
                <a:solidFill>
                  <a:srgbClr val="0000FF"/>
                </a:solidFill>
                <a:latin typeface="Times New Roman"/>
              </a:rPr>
              <a:t>партнерскую деятельность взрослого и ребёнка;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/>
              </a:rPr>
              <a:t>2.  Свободную </a:t>
            </a:r>
            <a:r>
              <a:rPr lang="ru-RU" dirty="0">
                <a:solidFill>
                  <a:srgbClr val="0000FF"/>
                </a:solidFill>
                <a:latin typeface="Times New Roman"/>
              </a:rPr>
              <a:t>самостоятельную деятельность самих детей в условиях созданной педагогами предметной развивающей образовательной среды, обеспечивающей выбор каждым ребенком деятельности по интересам и позволяющей ему взаимодействовать со сверстниками или действовать индивидуально</a:t>
            </a:r>
            <a:r>
              <a:rPr lang="ru-RU" dirty="0">
                <a:solidFill>
                  <a:srgbClr val="0000FF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13549" r="31907" b="17855"/>
          <a:stretch/>
        </p:blipFill>
        <p:spPr>
          <a:xfrm>
            <a:off x="971600" y="3356992"/>
            <a:ext cx="3384376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" b="10604"/>
          <a:stretch/>
        </p:blipFill>
        <p:spPr bwMode="auto">
          <a:xfrm>
            <a:off x="5004048" y="3212976"/>
            <a:ext cx="33843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6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92696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  <a:latin typeface="Arial,Italic"/>
              </a:rPr>
              <a:t>Предметно – пространственную развивающую среду в </a:t>
            </a:r>
            <a:r>
              <a:rPr lang="ru-RU" sz="2400" i="1" dirty="0" smtClean="0">
                <a:solidFill>
                  <a:srgbClr val="000000"/>
                </a:solidFill>
                <a:latin typeface="Arial,Italic"/>
              </a:rPr>
              <a:t>группах мы стараемся </a:t>
            </a:r>
            <a:r>
              <a:rPr lang="ru-RU" sz="2400" i="1" dirty="0">
                <a:solidFill>
                  <a:srgbClr val="000000"/>
                </a:solidFill>
                <a:latin typeface="Arial,Italic"/>
              </a:rPr>
              <a:t>организовать в соответствии с учётом требований ФГОС, где чётко прослеживаются </a:t>
            </a:r>
            <a:r>
              <a:rPr lang="ru-RU" sz="2400" b="1" i="1" dirty="0">
                <a:solidFill>
                  <a:srgbClr val="000000"/>
                </a:solidFill>
                <a:latin typeface="Arial,BoldItalic"/>
              </a:rPr>
              <a:t>пять образовательных областей:</a:t>
            </a:r>
            <a:endParaRPr lang="ru-RU" sz="4400" b="1" i="1" dirty="0">
              <a:solidFill>
                <a:srgbClr val="000000"/>
              </a:solidFill>
              <a:latin typeface="Arial,BoldItalic"/>
            </a:endParaRPr>
          </a:p>
          <a:p>
            <a:pPr marL="342900" indent="-342900">
              <a:buAutoNum type="arabicParenR"/>
            </a:pPr>
            <a:r>
              <a:rPr lang="ru-RU" sz="3600" b="1" dirty="0">
                <a:solidFill>
                  <a:srgbClr val="3333CD"/>
                </a:solidFill>
                <a:latin typeface="Times New Roman,Bold"/>
              </a:rPr>
              <a:t>С</a:t>
            </a:r>
            <a:r>
              <a:rPr lang="ru-RU" sz="3600" b="1" dirty="0" smtClean="0">
                <a:solidFill>
                  <a:srgbClr val="3333CD"/>
                </a:solidFill>
                <a:latin typeface="Times New Roman,Bold"/>
              </a:rPr>
              <a:t>оциально</a:t>
            </a:r>
            <a:r>
              <a:rPr lang="ru-RU" sz="3600" b="1" dirty="0" smtClean="0">
                <a:solidFill>
                  <a:srgbClr val="3333CD"/>
                </a:solidFill>
                <a:latin typeface="Times New Roman"/>
              </a:rPr>
              <a:t>-</a:t>
            </a:r>
            <a:r>
              <a:rPr lang="ru-RU" sz="3600" b="1" dirty="0" smtClean="0">
                <a:solidFill>
                  <a:srgbClr val="3333CD"/>
                </a:solidFill>
                <a:latin typeface="Times New Roman,Bold"/>
              </a:rPr>
              <a:t>коммуникативная</a:t>
            </a:r>
          </a:p>
          <a:p>
            <a:r>
              <a:rPr lang="ru-RU" sz="3600" b="1" dirty="0" smtClean="0">
                <a:solidFill>
                  <a:srgbClr val="3333CD"/>
                </a:solidFill>
                <a:latin typeface="Times New Roman,Bold"/>
              </a:rPr>
              <a:t>2</a:t>
            </a:r>
            <a:r>
              <a:rPr lang="ru-RU" sz="3600" b="1" dirty="0">
                <a:solidFill>
                  <a:srgbClr val="3333CD"/>
                </a:solidFill>
                <a:latin typeface="Times New Roman,Bold"/>
              </a:rPr>
              <a:t>) </a:t>
            </a:r>
            <a:r>
              <a:rPr lang="ru-RU" sz="3600" b="1" dirty="0" smtClean="0">
                <a:solidFill>
                  <a:srgbClr val="3333CD"/>
                </a:solidFill>
                <a:latin typeface="Times New Roman,Bold"/>
              </a:rPr>
              <a:t>Познавательная</a:t>
            </a:r>
          </a:p>
          <a:p>
            <a:r>
              <a:rPr lang="ru-RU" sz="3600" b="1" dirty="0" smtClean="0">
                <a:solidFill>
                  <a:srgbClr val="3333CD"/>
                </a:solidFill>
                <a:latin typeface="Times New Roman,Bold"/>
              </a:rPr>
              <a:t>3</a:t>
            </a:r>
            <a:r>
              <a:rPr lang="ru-RU" sz="3600" b="1" dirty="0">
                <a:solidFill>
                  <a:srgbClr val="3333CD"/>
                </a:solidFill>
                <a:latin typeface="Times New Roman,Bold"/>
              </a:rPr>
              <a:t>) </a:t>
            </a:r>
            <a:r>
              <a:rPr lang="ru-RU" sz="3600" b="1" dirty="0" smtClean="0">
                <a:solidFill>
                  <a:srgbClr val="3333CD"/>
                </a:solidFill>
                <a:latin typeface="Times New Roman,Bold"/>
              </a:rPr>
              <a:t>Речевая</a:t>
            </a:r>
          </a:p>
          <a:p>
            <a:r>
              <a:rPr lang="ru-RU" sz="3600" b="1" dirty="0" smtClean="0">
                <a:solidFill>
                  <a:srgbClr val="3333CD"/>
                </a:solidFill>
                <a:latin typeface="Times New Roman,Bold"/>
              </a:rPr>
              <a:t>4</a:t>
            </a:r>
            <a:r>
              <a:rPr lang="ru-RU" sz="3600" b="1" dirty="0">
                <a:solidFill>
                  <a:srgbClr val="3333CD"/>
                </a:solidFill>
                <a:latin typeface="Times New Roman,Bold"/>
              </a:rPr>
              <a:t>) </a:t>
            </a:r>
            <a:r>
              <a:rPr lang="ru-RU" sz="3600" b="1" dirty="0" smtClean="0">
                <a:solidFill>
                  <a:srgbClr val="3333CD"/>
                </a:solidFill>
                <a:latin typeface="Times New Roman,Bold"/>
              </a:rPr>
              <a:t>художественно</a:t>
            </a:r>
            <a:r>
              <a:rPr lang="ru-RU" sz="3600" b="1" dirty="0" smtClean="0">
                <a:solidFill>
                  <a:srgbClr val="3333CD"/>
                </a:solidFill>
                <a:latin typeface="Times New Roman"/>
              </a:rPr>
              <a:t>-</a:t>
            </a:r>
            <a:r>
              <a:rPr lang="ru-RU" sz="3600" b="1" dirty="0" smtClean="0">
                <a:solidFill>
                  <a:srgbClr val="3333CD"/>
                </a:solidFill>
                <a:latin typeface="Times New Roman,Bold"/>
              </a:rPr>
              <a:t>эстетическая</a:t>
            </a:r>
          </a:p>
          <a:p>
            <a:r>
              <a:rPr lang="ru-RU" sz="3600" b="1" dirty="0" smtClean="0">
                <a:solidFill>
                  <a:srgbClr val="3333CD"/>
                </a:solidFill>
                <a:latin typeface="Times New Roman,Bold"/>
              </a:rPr>
              <a:t>5</a:t>
            </a:r>
            <a:r>
              <a:rPr lang="ru-RU" sz="3600" b="1" dirty="0">
                <a:solidFill>
                  <a:srgbClr val="3333CD"/>
                </a:solidFill>
                <a:latin typeface="Times New Roman,Bold"/>
              </a:rPr>
              <a:t>) физическая.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432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5" y="620688"/>
            <a:ext cx="7632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D2DBA"/>
                </a:solidFill>
                <a:latin typeface="Times New Roman,Bold"/>
              </a:rPr>
              <a:t>При формировании предметно</a:t>
            </a:r>
            <a:r>
              <a:rPr lang="ru-RU" b="1" dirty="0">
                <a:solidFill>
                  <a:srgbClr val="2D2DBA"/>
                </a:solidFill>
                <a:latin typeface="Times New Roman"/>
              </a:rPr>
              <a:t>-</a:t>
            </a:r>
            <a:r>
              <a:rPr lang="ru-RU" b="1" dirty="0">
                <a:solidFill>
                  <a:srgbClr val="2D2DBA"/>
                </a:solidFill>
                <a:latin typeface="Times New Roman,Bold"/>
              </a:rPr>
              <a:t>развивающей среды в </a:t>
            </a:r>
            <a:r>
              <a:rPr lang="ru-RU" b="1" dirty="0" smtClean="0">
                <a:solidFill>
                  <a:srgbClr val="2D2DBA"/>
                </a:solidFill>
                <a:latin typeface="Times New Roman,Bold"/>
              </a:rPr>
              <a:t>группах, </a:t>
            </a:r>
            <a:r>
              <a:rPr lang="ru-RU" b="1" dirty="0">
                <a:solidFill>
                  <a:srgbClr val="2D2DBA"/>
                </a:solidFill>
                <a:latin typeface="Times New Roman,Bold"/>
              </a:rPr>
              <a:t>мы </a:t>
            </a:r>
            <a:r>
              <a:rPr lang="ru-RU" b="1" dirty="0" smtClean="0">
                <a:solidFill>
                  <a:srgbClr val="2D2DBA"/>
                </a:solidFill>
                <a:latin typeface="Times New Roman,Bold"/>
              </a:rPr>
              <a:t>с педагогами поставили </a:t>
            </a:r>
            <a:r>
              <a:rPr lang="ru-RU" b="1" dirty="0">
                <a:solidFill>
                  <a:srgbClr val="2D2DBA"/>
                </a:solidFill>
                <a:latin typeface="Times New Roman,Bold"/>
              </a:rPr>
              <a:t>себе цель выполнять это с минимальными экономическими затратами, поскольку не можем рассчитывать на серьезные материальные вложения в оснащение предметной среды</a:t>
            </a:r>
            <a:r>
              <a:rPr lang="ru-RU" b="1" dirty="0">
                <a:solidFill>
                  <a:srgbClr val="2D2DBA"/>
                </a:solidFill>
                <a:latin typeface="Times New Roman"/>
              </a:rPr>
              <a:t>.</a:t>
            </a:r>
          </a:p>
          <a:p>
            <a:pPr algn="just"/>
            <a:r>
              <a:rPr lang="ru-RU" b="1" dirty="0">
                <a:solidFill>
                  <a:srgbClr val="3333CD"/>
                </a:solidFill>
                <a:latin typeface="Times New Roman,Bold"/>
              </a:rPr>
              <a:t>Ст</a:t>
            </a:r>
            <a:r>
              <a:rPr lang="ru-RU" b="1" dirty="0">
                <a:solidFill>
                  <a:srgbClr val="2D2DBA"/>
                </a:solidFill>
                <a:latin typeface="Times New Roman,Bold"/>
              </a:rPr>
              <a:t>араемся сделать предметно</a:t>
            </a:r>
            <a:r>
              <a:rPr lang="ru-RU" b="1" dirty="0">
                <a:solidFill>
                  <a:srgbClr val="2D2DBA"/>
                </a:solidFill>
                <a:latin typeface="Times New Roman"/>
              </a:rPr>
              <a:t>-</a:t>
            </a:r>
            <a:r>
              <a:rPr lang="ru-RU" b="1" dirty="0">
                <a:solidFill>
                  <a:srgbClr val="2D2DBA"/>
                </a:solidFill>
                <a:latin typeface="Times New Roman,Bold"/>
              </a:rPr>
              <a:t>развивающую среду разнообразной, яркой, информативно богатой, для того чтобы создать максимально эмоциональную положительную атмосферу в </a:t>
            </a:r>
            <a:r>
              <a:rPr lang="ru-RU" b="1" dirty="0" smtClean="0">
                <a:solidFill>
                  <a:srgbClr val="2D2DBA"/>
                </a:solidFill>
                <a:latin typeface="Times New Roman,Bold"/>
              </a:rPr>
              <a:t>группах, </a:t>
            </a:r>
            <a:r>
              <a:rPr lang="ru-RU" b="1" dirty="0">
                <a:solidFill>
                  <a:srgbClr val="2D2DBA"/>
                </a:solidFill>
                <a:latin typeface="Times New Roman,Bold"/>
              </a:rPr>
              <a:t>обеспечить индивидуальное гармоничное развитие ребенка</a:t>
            </a:r>
            <a:r>
              <a:rPr lang="ru-RU" b="1" dirty="0">
                <a:solidFill>
                  <a:srgbClr val="2D2DBA"/>
                </a:solidFill>
                <a:latin typeface="Times New Roman"/>
              </a:rPr>
              <a:t>. </a:t>
            </a:r>
            <a:r>
              <a:rPr lang="ru-RU" b="1" dirty="0">
                <a:solidFill>
                  <a:srgbClr val="2D2DBA"/>
                </a:solidFill>
                <a:latin typeface="Times New Roman,Bold"/>
              </a:rPr>
              <a:t>Соблюдаем принцип зонирования благодаря организации различных игровых зон и уголков с помощью открытых стеллажей, не загромождающих помещение</a:t>
            </a:r>
            <a:r>
              <a:rPr lang="ru-RU" b="1" dirty="0">
                <a:solidFill>
                  <a:srgbClr val="2D2DBA"/>
                </a:solidFill>
                <a:latin typeface="Times New Roman"/>
              </a:rPr>
              <a:t>. </a:t>
            </a:r>
            <a:r>
              <a:rPr lang="ru-RU" b="1" dirty="0">
                <a:solidFill>
                  <a:srgbClr val="2D2DBA"/>
                </a:solidFill>
                <a:latin typeface="Times New Roman,Bold"/>
              </a:rPr>
              <a:t>В </a:t>
            </a:r>
            <a:r>
              <a:rPr lang="ru-RU" b="1" dirty="0" smtClean="0">
                <a:solidFill>
                  <a:srgbClr val="2D2DBA"/>
                </a:solidFill>
                <a:latin typeface="Times New Roman,Bold"/>
              </a:rPr>
              <a:t>группах </a:t>
            </a:r>
            <a:r>
              <a:rPr lang="ru-RU" b="1" dirty="0">
                <a:solidFill>
                  <a:srgbClr val="2D2DBA"/>
                </a:solidFill>
                <a:latin typeface="Times New Roman,Bold"/>
              </a:rPr>
              <a:t>создаются условия для разных видов детской деятельности (игровой, продуктивной и познавательно</a:t>
            </a:r>
            <a:r>
              <a:rPr lang="ru-RU" b="1" dirty="0">
                <a:solidFill>
                  <a:srgbClr val="2D2DBA"/>
                </a:solidFill>
                <a:latin typeface="Times New Roman"/>
              </a:rPr>
              <a:t>-</a:t>
            </a:r>
            <a:r>
              <a:rPr lang="ru-RU" b="1" dirty="0">
                <a:solidFill>
                  <a:srgbClr val="2D2DBA"/>
                </a:solidFill>
                <a:latin typeface="Times New Roman,Bold"/>
              </a:rPr>
              <a:t>исследовательской) через внедрение проектных методик</a:t>
            </a:r>
            <a:r>
              <a:rPr lang="ru-RU" b="1" dirty="0">
                <a:solidFill>
                  <a:srgbClr val="2D2DBA"/>
                </a:solidFill>
                <a:latin typeface="Times New Roman"/>
              </a:rPr>
              <a:t>.</a:t>
            </a:r>
          </a:p>
          <a:p>
            <a:r>
              <a:rPr lang="ru-RU" b="1" dirty="0">
                <a:solidFill>
                  <a:srgbClr val="2D2DBA"/>
                </a:solidFill>
                <a:latin typeface="Times New Roman,Bold"/>
              </a:rPr>
              <a:t>Для того, чтобы каждый ребенок смог найти себе дело и занятие по душе и чувствовал себя комфортно, в </a:t>
            </a:r>
            <a:r>
              <a:rPr lang="ru-RU" b="1" dirty="0" smtClean="0">
                <a:solidFill>
                  <a:srgbClr val="2D2DBA"/>
                </a:solidFill>
                <a:latin typeface="Times New Roman,Bold"/>
              </a:rPr>
              <a:t>группах </a:t>
            </a:r>
            <a:r>
              <a:rPr lang="ru-RU" b="1" dirty="0">
                <a:solidFill>
                  <a:srgbClr val="2D2DBA"/>
                </a:solidFill>
                <a:latin typeface="Times New Roman,Bold"/>
              </a:rPr>
              <a:t>выделены центры определенного вида деятельности</a:t>
            </a:r>
            <a:r>
              <a:rPr lang="ru-RU" b="1" dirty="0">
                <a:solidFill>
                  <a:srgbClr val="2D2DBA"/>
                </a:solidFill>
                <a:latin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0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C7D5EF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402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Развивающая предметно-пространственная среда ДОО                      </vt:lpstr>
      <vt:lpstr>  </vt:lpstr>
      <vt:lpstr>  </vt:lpstr>
      <vt:lpstr>  </vt:lpstr>
      <vt:lpstr>  </vt:lpstr>
      <vt:lpstr>  </vt:lpstr>
    </vt:vector>
  </TitlesOfParts>
  <Company>mordgpi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физкультурно-игровой среды ДОУ</dc:title>
  <dc:creator>Разинов Михаил</dc:creator>
  <cp:lastModifiedBy>Оля</cp:lastModifiedBy>
  <cp:revision>63</cp:revision>
  <cp:lastPrinted>2020-01-21T16:23:21Z</cp:lastPrinted>
  <dcterms:created xsi:type="dcterms:W3CDTF">2012-12-11T15:49:16Z</dcterms:created>
  <dcterms:modified xsi:type="dcterms:W3CDTF">2023-02-27T10:45:16Z</dcterms:modified>
</cp:coreProperties>
</file>