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>
        <p:scale>
          <a:sx n="70" d="100"/>
          <a:sy n="70" d="100"/>
        </p:scale>
        <p:origin x="74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D840-A766-439F-8678-4648BA71618A}" type="datetimeFigureOut">
              <a:rPr lang="ru-RU" smtClean="0"/>
              <a:t>20.02.2022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6765-3A04-4CFC-8E48-07510052A3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6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D840-A766-439F-8678-4648BA71618A}" type="datetimeFigureOut">
              <a:rPr lang="ru-RU" smtClean="0"/>
              <a:t>20.02.2022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6765-3A04-4CFC-8E48-07510052A3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83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D840-A766-439F-8678-4648BA71618A}" type="datetimeFigureOut">
              <a:rPr lang="ru-RU" smtClean="0"/>
              <a:t>20.02.2022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6765-3A04-4CFC-8E48-07510052A3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96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D840-A766-439F-8678-4648BA71618A}" type="datetimeFigureOut">
              <a:rPr lang="ru-RU" smtClean="0"/>
              <a:t>20.02.2022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6765-3A04-4CFC-8E48-07510052A3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96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D840-A766-439F-8678-4648BA71618A}" type="datetimeFigureOut">
              <a:rPr lang="ru-RU" smtClean="0"/>
              <a:t>20.02.2022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6765-3A04-4CFC-8E48-07510052A3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69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D840-A766-439F-8678-4648BA71618A}" type="datetimeFigureOut">
              <a:rPr lang="ru-RU" smtClean="0"/>
              <a:t>20.02.2022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6765-3A04-4CFC-8E48-07510052A3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65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D840-A766-439F-8678-4648BA71618A}" type="datetimeFigureOut">
              <a:rPr lang="ru-RU" smtClean="0"/>
              <a:t>20.02.2022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6765-3A04-4CFC-8E48-07510052A3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D840-A766-439F-8678-4648BA71618A}" type="datetimeFigureOut">
              <a:rPr lang="ru-RU" smtClean="0"/>
              <a:t>20.02.2022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6765-3A04-4CFC-8E48-07510052A3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98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D840-A766-439F-8678-4648BA71618A}" type="datetimeFigureOut">
              <a:rPr lang="ru-RU" smtClean="0"/>
              <a:t>20.02.2022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6765-3A04-4CFC-8E48-07510052A3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46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D840-A766-439F-8678-4648BA71618A}" type="datetimeFigureOut">
              <a:rPr lang="ru-RU" smtClean="0"/>
              <a:t>20.02.2022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6765-3A04-4CFC-8E48-07510052A3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74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D840-A766-439F-8678-4648BA71618A}" type="datetimeFigureOut">
              <a:rPr lang="ru-RU" smtClean="0"/>
              <a:t>20.02.2022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6765-3A04-4CFC-8E48-07510052A3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77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8D840-A766-439F-8678-4648BA71618A}" type="datetimeFigureOut">
              <a:rPr lang="ru-RU" smtClean="0"/>
              <a:t>20.02.2022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6765-3A04-4CFC-8E48-07510052A3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85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6823" y="1549983"/>
            <a:ext cx="8615965" cy="3588688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B0F0"/>
                </a:solidFill>
                <a:latin typeface="Bahnschrift Condensed" panose="020B0502040204020203" pitchFamily="34" charset="0"/>
              </a:rPr>
              <a:t>«Окружающий мир»</a:t>
            </a:r>
            <a:r>
              <a:rPr lang="ru-RU" b="1" dirty="0" smtClean="0">
                <a:latin typeface="Bahnschrift Condensed" panose="020B0502040204020203" pitchFamily="34" charset="0"/>
              </a:rPr>
              <a:t/>
            </a:r>
            <a:br>
              <a:rPr lang="ru-RU" b="1" dirty="0" smtClean="0">
                <a:latin typeface="Bahnschrift Condensed" panose="020B0502040204020203" pitchFamily="34" charset="0"/>
              </a:rPr>
            </a:br>
            <a:r>
              <a:rPr lang="ru-RU" b="1" dirty="0" smtClean="0">
                <a:latin typeface="Candara Light" panose="020E0502030303020204" pitchFamily="34" charset="0"/>
              </a:rPr>
              <a:t/>
            </a:r>
            <a:br>
              <a:rPr lang="ru-RU" b="1" dirty="0" smtClean="0">
                <a:latin typeface="Candara Light" panose="020E0502030303020204" pitchFamily="34" charset="0"/>
              </a:rPr>
            </a:br>
            <a:r>
              <a:rPr lang="ru-RU" sz="3600" b="1" dirty="0" smtClean="0">
                <a:latin typeface="Candara Light" panose="020E0502030303020204" pitchFamily="34" charset="0"/>
              </a:rPr>
              <a:t>МБДОУ Пестречинский</a:t>
            </a:r>
            <a:r>
              <a:rPr lang="ru-RU" sz="3600" b="1" dirty="0">
                <a:latin typeface="Candara Light" panose="020E0502030303020204" pitchFamily="34" charset="0"/>
              </a:rPr>
              <a:t/>
            </a:r>
            <a:br>
              <a:rPr lang="ru-RU" sz="3600" b="1" dirty="0">
                <a:latin typeface="Candara Light" panose="020E0502030303020204" pitchFamily="34" charset="0"/>
              </a:rPr>
            </a:br>
            <a:r>
              <a:rPr lang="ru-RU" sz="3600" b="1" dirty="0" smtClean="0">
                <a:latin typeface="Candara Light" panose="020E0502030303020204" pitchFamily="34" charset="0"/>
              </a:rPr>
              <a:t>детский сад №3 «Солнышко»</a:t>
            </a:r>
            <a:endParaRPr lang="ru-RU" sz="3600" b="1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1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247" y="888643"/>
            <a:ext cx="2671499" cy="100839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Bahnschrift Condensed" panose="020B0502040204020203" pitchFamily="34" charset="0"/>
              </a:rPr>
              <a:t>ВВЕДЕНИЕ</a:t>
            </a:r>
            <a:endParaRPr lang="ru-RU" sz="4000" dirty="0">
              <a:latin typeface="Bahnschrift Condensed" panose="020B0502040204020203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9247" y="2362840"/>
            <a:ext cx="6619740" cy="42500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Актуальность:</a:t>
            </a:r>
          </a:p>
          <a:p>
            <a:pPr marL="0" indent="0">
              <a:buNone/>
            </a:pPr>
            <a:r>
              <a:rPr lang="ru-RU" sz="2000" dirty="0" smtClean="0">
                <a:latin typeface="Candara Light" panose="020E0502030303020204" pitchFamily="34" charset="0"/>
              </a:rPr>
              <a:t>	Познание </a:t>
            </a:r>
            <a:r>
              <a:rPr lang="ru-RU" sz="2000" dirty="0">
                <a:latin typeface="Candara Light" panose="020E0502030303020204" pitchFamily="34" charset="0"/>
              </a:rPr>
              <a:t>окружающего </a:t>
            </a:r>
            <a:r>
              <a:rPr lang="ru-RU" sz="2000" dirty="0" smtClean="0">
                <a:latin typeface="Candara Light" panose="020E0502030303020204" pitchFamily="34" charset="0"/>
              </a:rPr>
              <a:t>мира - это </a:t>
            </a:r>
            <a:r>
              <a:rPr lang="ru-RU" sz="2000" dirty="0">
                <a:latin typeface="Candara Light" panose="020E0502030303020204" pitchFamily="34" charset="0"/>
              </a:rPr>
              <a:t>важный компонент общего образования</a:t>
            </a:r>
            <a:r>
              <a:rPr lang="ru-RU" sz="2000" dirty="0" smtClean="0">
                <a:latin typeface="Candara Light" panose="020E0502030303020204" pitchFamily="34" charset="0"/>
              </a:rPr>
              <a:t>. Оно формирует нравственную культуру личности ребенка, способной трудиться и успешно социализироваться в обществе. Успешная социализация детей дошкольного возраста зависит оттого, как у него сформированы трудовые навыки и отношение </a:t>
            </a:r>
            <a:r>
              <a:rPr lang="ru-RU" sz="2000" dirty="0">
                <a:latin typeface="Candara Light" panose="020E0502030303020204" pitchFamily="34" charset="0"/>
              </a:rPr>
              <a:t>к труду. </a:t>
            </a:r>
            <a:r>
              <a:rPr lang="ru-RU" sz="2000" dirty="0" smtClean="0">
                <a:latin typeface="Candara Light" panose="020E0502030303020204" pitchFamily="34" charset="0"/>
              </a:rPr>
              <a:t> Ведь через труд дети проявляют активность, смекалку, настойчивость, стремление достичь результата.</a:t>
            </a:r>
          </a:p>
          <a:p>
            <a:pPr marL="0" indent="0">
              <a:buNone/>
            </a:pPr>
            <a:r>
              <a:rPr lang="ru-RU" sz="2000" dirty="0">
                <a:latin typeface="Candara Light" panose="020E0502030303020204" pitchFamily="34" charset="0"/>
              </a:rPr>
              <a:t>	</a:t>
            </a:r>
            <a:r>
              <a:rPr lang="ru-RU" sz="2000" dirty="0" smtClean="0">
                <a:latin typeface="Candara Light" panose="020E0502030303020204" pitchFamily="34" charset="0"/>
              </a:rPr>
              <a:t>Поэтому, воспитывая у детей любовь к окружающему миру, созидательные чувства, необходимо развивать и формировать трудовые навыки и творческую трудовую деятельность. Это является актуальным в экологическом воспитании и образовании детей в нашем ДОУ.</a:t>
            </a:r>
          </a:p>
          <a:p>
            <a:pPr marL="0" indent="0">
              <a:buNone/>
            </a:pPr>
            <a:r>
              <a:rPr lang="ru-RU" sz="2000" dirty="0" smtClean="0">
                <a:latin typeface="Candara Light" panose="020E0502030303020204" pitchFamily="34" charset="0"/>
              </a:rPr>
              <a:t>	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7578417" y="627846"/>
            <a:ext cx="4445261" cy="6230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Цель: </a:t>
            </a:r>
            <a:r>
              <a:rPr lang="ru-RU" sz="1900" dirty="0" smtClean="0">
                <a:latin typeface="Candara Light" panose="020E0502030303020204" pitchFamily="34" charset="0"/>
              </a:rPr>
              <a:t>развитие познавательных </a:t>
            </a:r>
            <a:r>
              <a:rPr lang="ru-RU" sz="1900" dirty="0">
                <a:latin typeface="Candara Light" panose="020E0502030303020204" pitchFamily="34" charset="0"/>
              </a:rPr>
              <a:t>интересов, </a:t>
            </a:r>
            <a:r>
              <a:rPr lang="ru-RU" sz="1900" dirty="0" smtClean="0">
                <a:latin typeface="Candara Light" panose="020E0502030303020204" pitchFamily="34" charset="0"/>
              </a:rPr>
              <a:t>интеллектуальное </a:t>
            </a:r>
            <a:r>
              <a:rPr lang="ru-RU" sz="1900" dirty="0">
                <a:latin typeface="Candara Light" panose="020E0502030303020204" pitchFamily="34" charset="0"/>
              </a:rPr>
              <a:t>развитие </a:t>
            </a:r>
            <a:r>
              <a:rPr lang="ru-RU" sz="1900" dirty="0" smtClean="0">
                <a:latin typeface="Candara Light" panose="020E0502030303020204" pitchFamily="34" charset="0"/>
              </a:rPr>
              <a:t>через </a:t>
            </a:r>
            <a:r>
              <a:rPr lang="ru-RU" sz="1900" dirty="0">
                <a:latin typeface="Candara Light" panose="020E0502030303020204" pitchFamily="34" charset="0"/>
              </a:rPr>
              <a:t>формирование целостной картины мира, расширение кругозора </a:t>
            </a:r>
            <a:r>
              <a:rPr lang="ru-RU" sz="1900" dirty="0" smtClean="0">
                <a:latin typeface="Candara Light" panose="020E0502030303020204" pitchFamily="34" charset="0"/>
              </a:rPr>
              <a:t>детей.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Задачи:</a:t>
            </a:r>
          </a:p>
          <a:p>
            <a:r>
              <a:rPr lang="ru-RU" sz="1900" dirty="0">
                <a:latin typeface="Candara Light" panose="020E0502030303020204" pitchFamily="34" charset="0"/>
              </a:rPr>
              <a:t>Становление и развитие в сознании ребенка первоначальных представлений и естественной системы знаний о природных процессах и явлениях;</a:t>
            </a:r>
          </a:p>
          <a:p>
            <a:r>
              <a:rPr lang="ru-RU" sz="1900" dirty="0" smtClean="0">
                <a:latin typeface="Candara Light" panose="020E0502030303020204" pitchFamily="34" charset="0"/>
              </a:rPr>
              <a:t>Развитие познавательных способностей, логического мышления, наблюдательности и воображения;</a:t>
            </a:r>
          </a:p>
          <a:p>
            <a:r>
              <a:rPr lang="ru-RU" sz="1900" dirty="0" smtClean="0">
                <a:latin typeface="Candara Light" panose="020E0502030303020204" pitchFamily="34" charset="0"/>
              </a:rPr>
              <a:t>Расширение </a:t>
            </a:r>
            <a:r>
              <a:rPr lang="ru-RU" sz="1900" dirty="0">
                <a:latin typeface="Candara Light" panose="020E0502030303020204" pitchFamily="34" charset="0"/>
              </a:rPr>
              <a:t>опыта ориентировки в окружающем, сенсорное </a:t>
            </a:r>
            <a:r>
              <a:rPr lang="ru-RU" sz="1900" dirty="0" smtClean="0">
                <a:latin typeface="Candara Light" panose="020E0502030303020204" pitchFamily="34" charset="0"/>
              </a:rPr>
              <a:t>развитие;</a:t>
            </a:r>
          </a:p>
          <a:p>
            <a:r>
              <a:rPr lang="ru-RU" sz="1900" dirty="0" smtClean="0">
                <a:latin typeface="Candara Light" panose="020E0502030303020204" pitchFamily="34" charset="0"/>
              </a:rPr>
              <a:t>Развитие трудолюбия и трудовых способностей, любви к природе.</a:t>
            </a:r>
          </a:p>
          <a:p>
            <a:endParaRPr lang="ru-RU" sz="2000" dirty="0" smtClean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8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064" y="3223375"/>
            <a:ext cx="1308595" cy="16361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85" y="4954137"/>
            <a:ext cx="1308595" cy="17447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7" t="49843" r="6065" b="3347"/>
          <a:stretch/>
        </p:blipFill>
        <p:spPr>
          <a:xfrm>
            <a:off x="5095672" y="2715904"/>
            <a:ext cx="1682420" cy="17324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9"/>
          <a:stretch/>
        </p:blipFill>
        <p:spPr>
          <a:xfrm>
            <a:off x="6748584" y="5044749"/>
            <a:ext cx="1983900" cy="165418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19629" y="660186"/>
            <a:ext cx="68813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Bahnschrift Condensed" panose="020B0502040204020203" pitchFamily="34" charset="0"/>
              </a:rPr>
              <a:t>Формы организации деятельности детей при ознакомлении с </a:t>
            </a:r>
            <a:r>
              <a:rPr lang="ru-RU" sz="4000" dirty="0" smtClean="0">
                <a:latin typeface="Bahnschrift Condensed" panose="020B0502040204020203" pitchFamily="34" charset="0"/>
              </a:rPr>
              <a:t>окружающим</a:t>
            </a:r>
            <a:br>
              <a:rPr lang="ru-RU" sz="4000" dirty="0" smtClean="0">
                <a:latin typeface="Bahnschrift Condensed" panose="020B0502040204020203" pitchFamily="34" charset="0"/>
              </a:rPr>
            </a:br>
            <a:r>
              <a:rPr lang="ru-RU" sz="4000" dirty="0" smtClean="0">
                <a:latin typeface="Bahnschrift Condensed" panose="020B0502040204020203" pitchFamily="34" charset="0"/>
              </a:rPr>
              <a:t>миром и природой в</a:t>
            </a:r>
            <a:br>
              <a:rPr lang="ru-RU" sz="4000" dirty="0" smtClean="0">
                <a:latin typeface="Bahnschrift Condensed" panose="020B0502040204020203" pitchFamily="34" charset="0"/>
              </a:rPr>
            </a:br>
            <a:r>
              <a:rPr lang="ru-RU" sz="4000" dirty="0" smtClean="0">
                <a:latin typeface="Bahnschrift Condensed" panose="020B0502040204020203" pitchFamily="34" charset="0"/>
              </a:rPr>
              <a:t>нашем детском саду</a:t>
            </a:r>
            <a:endParaRPr lang="ru-RU" sz="4000" dirty="0">
              <a:latin typeface="Bahnschrift Condensed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038" y="2616112"/>
            <a:ext cx="1677084" cy="16770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037" y="4462818"/>
            <a:ext cx="1677084" cy="22361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64" y="2616112"/>
            <a:ext cx="1753518" cy="23380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94" y="4607431"/>
            <a:ext cx="1568625" cy="20914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11" y="1817129"/>
            <a:ext cx="1313789" cy="1313789"/>
          </a:xfrm>
          <a:prstGeom prst="rect">
            <a:avLst/>
          </a:prstGeom>
        </p:spPr>
      </p:pic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246851" y="1214651"/>
            <a:ext cx="4655977" cy="4953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Candara Light" panose="020E0502030303020204" pitchFamily="34" charset="0"/>
              </a:rPr>
              <a:t>	Работа </a:t>
            </a:r>
            <a:r>
              <a:rPr lang="ru-RU" sz="2000" dirty="0">
                <a:latin typeface="Candara Light" panose="020E0502030303020204" pitchFamily="34" charset="0"/>
              </a:rPr>
              <a:t>по ознакомлению дошкольников с </a:t>
            </a:r>
            <a:r>
              <a:rPr lang="ru-RU" sz="2000" dirty="0" smtClean="0">
                <a:latin typeface="Candara Light" panose="020E0502030303020204" pitchFamily="34" charset="0"/>
              </a:rPr>
              <a:t>окружающим миром и природой в нашем детском саду проводится ежедневно. </a:t>
            </a:r>
            <a:r>
              <a:rPr lang="ru-RU" sz="2000" dirty="0">
                <a:latin typeface="Candara Light" panose="020E0502030303020204" pitchFamily="34" charset="0"/>
              </a:rPr>
              <a:t>Форма организации детей разная (в зависимости от возраста и содержания работы</a:t>
            </a:r>
            <a:r>
              <a:rPr lang="ru-RU" sz="2000" dirty="0" smtClean="0">
                <a:latin typeface="Candara Light" panose="020E0502030303020204" pitchFamily="34" charset="0"/>
              </a:rPr>
              <a:t>).</a:t>
            </a:r>
          </a:p>
          <a:p>
            <a:pPr marL="0" indent="0">
              <a:buNone/>
            </a:pPr>
            <a:r>
              <a:rPr lang="ru-RU" sz="2000" dirty="0" smtClean="0">
                <a:latin typeface="Candara Light" panose="020E0502030303020204" pitchFamily="34" charset="0"/>
              </a:rPr>
              <a:t>	Ежедневные </a:t>
            </a:r>
            <a:r>
              <a:rPr lang="ru-RU" sz="2000" dirty="0">
                <a:latin typeface="Candara Light" panose="020E0502030303020204" pitchFamily="34" charset="0"/>
              </a:rPr>
              <a:t>прогулки широко используются для ознакомления детей всех возрастных групп с </a:t>
            </a:r>
            <a:r>
              <a:rPr lang="ru-RU" sz="2000" dirty="0" smtClean="0">
                <a:latin typeface="Candara Light" panose="020E0502030303020204" pitchFamily="34" charset="0"/>
              </a:rPr>
              <a:t>природой</a:t>
            </a:r>
            <a:r>
              <a:rPr lang="ru-RU" sz="2000" dirty="0">
                <a:latin typeface="Candara Light" panose="020E0502030303020204" pitchFamily="34" charset="0"/>
              </a:rPr>
              <a:t>. На прогулках дети знакомятся с природой по намеченному плану, заранее составленному на основе программы и с учётом местных условий. </a:t>
            </a:r>
            <a:r>
              <a:rPr lang="ru-RU" sz="2000" dirty="0" smtClean="0">
                <a:latin typeface="Candara Light" panose="020E0502030303020204" pitchFamily="34" charset="0"/>
              </a:rPr>
              <a:t>Дети </a:t>
            </a:r>
            <a:r>
              <a:rPr lang="ru-RU" sz="2000" dirty="0">
                <a:latin typeface="Candara Light" panose="020E0502030303020204" pitchFamily="34" charset="0"/>
              </a:rPr>
              <a:t>участвуют в трудовых процессах: сгребают опавшие листья, очищают дорожки от снега, поливают растения. </a:t>
            </a:r>
            <a:r>
              <a:rPr lang="ru-RU" sz="2000" dirty="0" smtClean="0">
                <a:latin typeface="Candara Light" panose="020E0502030303020204" pitchFamily="34" charset="0"/>
              </a:rPr>
              <a:t>Проводятся экскурсии за пределы </a:t>
            </a:r>
            <a:r>
              <a:rPr lang="ru-RU" sz="2000" dirty="0">
                <a:latin typeface="Candara Light" panose="020E0502030303020204" pitchFamily="34" charset="0"/>
              </a:rPr>
              <a:t>детского сада. </a:t>
            </a:r>
          </a:p>
        </p:txBody>
      </p:sp>
    </p:spTree>
    <p:extLst>
      <p:ext uri="{BB962C8B-B14F-4D97-AF65-F5344CB8AC3E}">
        <p14:creationId xmlns:p14="http://schemas.microsoft.com/office/powerpoint/2010/main" val="338701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9" y="139254"/>
            <a:ext cx="2313904" cy="173542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9" y="3313659"/>
            <a:ext cx="1876022" cy="1407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9" y="1968624"/>
            <a:ext cx="2502186" cy="1251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98" y="1968624"/>
            <a:ext cx="1877373" cy="12510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07" y="3313659"/>
            <a:ext cx="2501364" cy="14070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9" y="4810848"/>
            <a:ext cx="2296702" cy="17225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64" y="1976609"/>
            <a:ext cx="1371600" cy="1371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64" y="3425600"/>
            <a:ext cx="1371600" cy="1371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98" y="202260"/>
            <a:ext cx="2209392" cy="16570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 b="27970"/>
          <a:stretch/>
        </p:blipFill>
        <p:spPr>
          <a:xfrm>
            <a:off x="2562799" y="139797"/>
            <a:ext cx="1203983" cy="1719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94" y="4874591"/>
            <a:ext cx="1244088" cy="16587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09" y="4810848"/>
            <a:ext cx="2296702" cy="1722527"/>
          </a:xfrm>
          <a:prstGeom prst="rect">
            <a:avLst/>
          </a:prstGeom>
        </p:spPr>
      </p:pic>
      <p:sp>
        <p:nvSpPr>
          <p:cNvPr id="19" name="Объект 17"/>
          <p:cNvSpPr txBox="1">
            <a:spLocks/>
          </p:cNvSpPr>
          <p:nvPr/>
        </p:nvSpPr>
        <p:spPr>
          <a:xfrm>
            <a:off x="6459505" y="1451385"/>
            <a:ext cx="46559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Candara Light" panose="020E0502030303020204" pitchFamily="34" charset="0"/>
              </a:rPr>
              <a:t>	На </a:t>
            </a:r>
            <a:r>
              <a:rPr lang="ru-RU" sz="2000" dirty="0">
                <a:latin typeface="Candara Light" panose="020E0502030303020204" pitchFamily="34" charset="0"/>
              </a:rPr>
              <a:t>занятиях воспитатель не только сообщает детям новые знания, но и уточняет, и закрепляет их. </a:t>
            </a:r>
            <a:r>
              <a:rPr lang="ru-RU" sz="2000" dirty="0" smtClean="0">
                <a:latin typeface="Candara Light" panose="020E0502030303020204" pitchFamily="34" charset="0"/>
              </a:rPr>
              <a:t>Для </a:t>
            </a:r>
            <a:r>
              <a:rPr lang="ru-RU" sz="2000" dirty="0">
                <a:latin typeface="Candara Light" panose="020E0502030303020204" pitchFamily="34" charset="0"/>
              </a:rPr>
              <a:t>этого используются разнообразные методы – наблюдение натуральных объектов, труда взрослых, дидактические игры, работа с картинами, чтение художественной литературы, рассказы, </a:t>
            </a:r>
            <a:r>
              <a:rPr lang="ru-RU" sz="2000" dirty="0" smtClean="0">
                <a:latin typeface="Candara Light" panose="020E0502030303020204" pitchFamily="34" charset="0"/>
              </a:rPr>
              <a:t>беседы.</a:t>
            </a:r>
          </a:p>
          <a:p>
            <a:pPr marL="0" indent="0">
              <a:buNone/>
            </a:pPr>
            <a:r>
              <a:rPr lang="ru-RU" sz="2000" dirty="0">
                <a:latin typeface="Candara Light" panose="020E0502030303020204" pitchFamily="34" charset="0"/>
              </a:rPr>
              <a:t>	</a:t>
            </a:r>
            <a:r>
              <a:rPr lang="ru-RU" sz="2000" dirty="0" smtClean="0">
                <a:latin typeface="Candara Light" panose="020E0502030303020204" pitchFamily="34" charset="0"/>
              </a:rPr>
              <a:t>При </a:t>
            </a:r>
            <a:r>
              <a:rPr lang="ru-RU" sz="2000" dirty="0">
                <a:latin typeface="Candara Light" panose="020E0502030303020204" pitchFamily="34" charset="0"/>
              </a:rPr>
              <a:t>ознакомлении детей с природой используются дидактические, предметные, а также художественные картины. </a:t>
            </a:r>
            <a:r>
              <a:rPr lang="ru-RU" sz="2000" dirty="0" smtClean="0">
                <a:latin typeface="Candara Light" panose="020E0502030303020204" pitchFamily="34" charset="0"/>
              </a:rPr>
              <a:t>Проводятся различные опыты с природными материалами.</a:t>
            </a:r>
            <a:endParaRPr lang="ru-RU" sz="2000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1405" y="306264"/>
            <a:ext cx="3848907" cy="105269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Природный уголок</a:t>
            </a:r>
            <a:endParaRPr lang="ru-RU" sz="4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74" y="148574"/>
            <a:ext cx="1536536" cy="2048715"/>
          </a:xfrm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94" y="129357"/>
            <a:ext cx="2688608" cy="2087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817" y="4667534"/>
            <a:ext cx="2632993" cy="19747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74" y="2236679"/>
            <a:ext cx="1536536" cy="11524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74" y="3440070"/>
            <a:ext cx="1536536" cy="11524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26794"/>
          <a:stretch/>
        </p:blipFill>
        <p:spPr>
          <a:xfrm>
            <a:off x="4542799" y="5059110"/>
            <a:ext cx="2050641" cy="15831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r="27463"/>
          <a:stretch/>
        </p:blipFill>
        <p:spPr>
          <a:xfrm>
            <a:off x="6683415" y="4667534"/>
            <a:ext cx="2579427" cy="20107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8" b="12238"/>
          <a:stretch/>
        </p:blipFill>
        <p:spPr>
          <a:xfrm>
            <a:off x="8568687" y="2273541"/>
            <a:ext cx="1776315" cy="23189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7" b="19403"/>
          <a:stretch/>
        </p:blipFill>
        <p:spPr>
          <a:xfrm>
            <a:off x="6721689" y="2273540"/>
            <a:ext cx="1742726" cy="23269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7" y="129357"/>
            <a:ext cx="1560755" cy="20810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64" y="2975212"/>
            <a:ext cx="1455379" cy="1940504"/>
          </a:xfrm>
          <a:prstGeom prst="rect">
            <a:avLst/>
          </a:prstGeom>
        </p:spPr>
      </p:pic>
      <p:sp>
        <p:nvSpPr>
          <p:cNvPr id="18" name="Объект 17"/>
          <p:cNvSpPr txBox="1">
            <a:spLocks/>
          </p:cNvSpPr>
          <p:nvPr/>
        </p:nvSpPr>
        <p:spPr>
          <a:xfrm>
            <a:off x="331406" y="1406463"/>
            <a:ext cx="4505012" cy="52358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Candara Light" panose="020E0502030303020204" pitchFamily="34" charset="0"/>
              </a:rPr>
              <a:t>	Работа в </a:t>
            </a:r>
            <a:r>
              <a:rPr lang="ru-RU" sz="2000" dirty="0">
                <a:latin typeface="Candara Light" panose="020E0502030303020204" pitchFamily="34" charset="0"/>
              </a:rPr>
              <a:t>уголке природы проводится в часы, отведённые для труда. Дети наблюдают за растениями и животными, привыкают к бережному отношению к ним, приучаются к совместному труду с взрослыми, друг с другом, а затем и </a:t>
            </a:r>
            <a:r>
              <a:rPr lang="ru-RU" sz="2000" dirty="0" smtClean="0">
                <a:latin typeface="Candara Light" panose="020E0502030303020204" pitchFamily="34" charset="0"/>
              </a:rPr>
              <a:t>самостоятельно.</a:t>
            </a:r>
          </a:p>
          <a:p>
            <a:pPr marL="0" indent="0">
              <a:buNone/>
            </a:pPr>
            <a:r>
              <a:rPr lang="ru-RU" sz="2000" dirty="0">
                <a:latin typeface="Candara Light" panose="020E0502030303020204" pitchFamily="34" charset="0"/>
              </a:rPr>
              <a:t>	</a:t>
            </a:r>
            <a:r>
              <a:rPr lang="ru-RU" sz="2000" dirty="0" smtClean="0">
                <a:latin typeface="Candara Light" panose="020E0502030303020204" pitchFamily="34" charset="0"/>
              </a:rPr>
              <a:t>В </a:t>
            </a:r>
            <a:r>
              <a:rPr lang="ru-RU" sz="2000" dirty="0">
                <a:latin typeface="Candara Light" panose="020E0502030303020204" pitchFamily="34" charset="0"/>
              </a:rPr>
              <a:t>первой младшей группе дети только наблюдают, как воспитатель ухаживает за растениями, а во второй младшей группе они сами участвуют в этой работе. В средней группе все дети выполняют отдельные поручения воспитателя. В старших группах их выполняют дежурные под наблюдением воспитателя. В подготовительной к школе группе, кроме дежурств, дети ведут индивидуальные наблюдения за растениями и животными.</a:t>
            </a:r>
          </a:p>
        </p:txBody>
      </p:sp>
    </p:spTree>
    <p:extLst>
      <p:ext uri="{BB962C8B-B14F-4D97-AF65-F5344CB8AC3E}">
        <p14:creationId xmlns:p14="http://schemas.microsoft.com/office/powerpoint/2010/main" val="201438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1027" y="14966"/>
            <a:ext cx="4275786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latin typeface="Bahnschrift Condensed" panose="020B0502040204020203" pitchFamily="34" charset="0"/>
              </a:rPr>
              <a:t>Работа с родителями</a:t>
            </a:r>
            <a:endParaRPr lang="ru-RU" sz="4000" dirty="0">
              <a:solidFill>
                <a:srgbClr val="00B0F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r="11321"/>
          <a:stretch/>
        </p:blipFill>
        <p:spPr>
          <a:xfrm>
            <a:off x="4295552" y="4364503"/>
            <a:ext cx="1696668" cy="2353812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89" y="4810658"/>
            <a:ext cx="1907657" cy="19076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7"/>
          <a:stretch/>
        </p:blipFill>
        <p:spPr>
          <a:xfrm>
            <a:off x="351027" y="4810659"/>
            <a:ext cx="1837056" cy="19076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7" y="1256579"/>
            <a:ext cx="2743401" cy="16098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42" y="1166427"/>
            <a:ext cx="1362524" cy="17000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7" y="2943711"/>
            <a:ext cx="2366415" cy="17748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83" y="2958573"/>
            <a:ext cx="1321601" cy="17658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41" y="2980922"/>
            <a:ext cx="951822" cy="1269096"/>
          </a:xfrm>
          <a:prstGeom prst="rect">
            <a:avLst/>
          </a:prstGeom>
        </p:spPr>
      </p:pic>
      <p:sp>
        <p:nvSpPr>
          <p:cNvPr id="19" name="Объект 17"/>
          <p:cNvSpPr txBox="1">
            <a:spLocks/>
          </p:cNvSpPr>
          <p:nvPr/>
        </p:nvSpPr>
        <p:spPr>
          <a:xfrm>
            <a:off x="6177776" y="1466056"/>
            <a:ext cx="51089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Candara Light" panose="020E0502030303020204" pitchFamily="34" charset="0"/>
              </a:rPr>
              <a:t>	Также детский сад активно взаимодействует с родителями дошкольников. Они вместе со своими детьми принимают участие во всевозможных акциях, конкурсах, мероприятиях, тем способствуя </a:t>
            </a:r>
            <a:r>
              <a:rPr lang="ru-RU" sz="2000" dirty="0">
                <a:latin typeface="Candara Light" panose="020E0502030303020204" pitchFamily="34" charset="0"/>
              </a:rPr>
              <a:t>накоплению у </a:t>
            </a:r>
            <a:r>
              <a:rPr lang="ru-RU" sz="2000" dirty="0" smtClean="0">
                <a:latin typeface="Candara Light" panose="020E0502030303020204" pitchFamily="34" charset="0"/>
              </a:rPr>
              <a:t>детей знаний </a:t>
            </a:r>
            <a:r>
              <a:rPr lang="ru-RU" sz="2000" dirty="0">
                <a:latin typeface="Candara Light" panose="020E0502030303020204" pitchFamily="34" charset="0"/>
              </a:rPr>
              <a:t>о </a:t>
            </a:r>
            <a:r>
              <a:rPr lang="ru-RU" sz="2000" dirty="0" smtClean="0">
                <a:latin typeface="Candara Light" panose="020E0502030303020204" pitchFamily="34" charset="0"/>
              </a:rPr>
              <a:t>мире, </a:t>
            </a:r>
            <a:r>
              <a:rPr lang="ru-RU" sz="2000" dirty="0">
                <a:latin typeface="Candara Light" panose="020E0502030303020204" pitchFamily="34" charset="0"/>
              </a:rPr>
              <a:t>совершенствованию трудовых навыков и умений, воспитанию трудолюбия. </a:t>
            </a:r>
            <a:r>
              <a:rPr lang="ru-RU" sz="2000" dirty="0" smtClean="0">
                <a:latin typeface="Candara Light" panose="020E0502030303020204" pitchFamily="34" charset="0"/>
              </a:rPr>
              <a:t>Они с удовольствие помогают родителям и, непосредственно </a:t>
            </a:r>
            <a:r>
              <a:rPr lang="ru-RU" sz="2000" dirty="0">
                <a:latin typeface="Candara Light" panose="020E0502030303020204" pitchFamily="34" charset="0"/>
              </a:rPr>
              <a:t>соприкасаясь с предметами и явлениями природы, </a:t>
            </a:r>
            <a:r>
              <a:rPr lang="ru-RU" sz="2000" dirty="0" smtClean="0">
                <a:latin typeface="Candara Light" panose="020E0502030303020204" pitchFamily="34" charset="0"/>
              </a:rPr>
              <a:t>приобретают </a:t>
            </a:r>
            <a:r>
              <a:rPr lang="ru-RU" sz="2000" dirty="0">
                <a:latin typeface="Candara Light" panose="020E0502030303020204" pitchFamily="34" charset="0"/>
              </a:rPr>
              <a:t>конкретные знания о ней, устанавливают некоторые связи между развитием растений и уходом за ними человека. Все это положительно влияет на развитие мышления </a:t>
            </a:r>
            <a:r>
              <a:rPr lang="ru-RU" sz="2000" dirty="0" smtClean="0">
                <a:latin typeface="Candara Light" panose="020E0502030303020204" pitchFamily="34" charset="0"/>
              </a:rPr>
              <a:t>детей.</a:t>
            </a:r>
            <a:endParaRPr lang="ru-RU" sz="2000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4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7"/>
          <a:stretch/>
        </p:blipFill>
        <p:spPr>
          <a:xfrm flipH="1">
            <a:off x="280808" y="3183577"/>
            <a:ext cx="4760951" cy="29988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808" y="3375812"/>
            <a:ext cx="4739423" cy="1588909"/>
          </a:xfrm>
        </p:spPr>
        <p:txBody>
          <a:bodyPr>
            <a:noAutofit/>
          </a:bodyPr>
          <a:lstStyle/>
          <a:p>
            <a:pPr algn="ctr">
              <a:lnSpc>
                <a:spcPct val="50000"/>
              </a:lnSpc>
            </a:pPr>
            <a:r>
              <a:rPr lang="ru-RU" sz="80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Спасибо за внимание!</a:t>
            </a:r>
            <a:endParaRPr lang="ru-RU" sz="8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82928" y="1840091"/>
            <a:ext cx="4760951" cy="158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50000"/>
              </a:lnSpc>
            </a:pPr>
            <a:r>
              <a:rPr lang="ru-RU" sz="8000" dirty="0" smtClean="0">
                <a:solidFill>
                  <a:srgbClr val="00B0F0"/>
                </a:solidFill>
                <a:latin typeface="Bahnschrift Condensed" panose="020B0502040204020203" pitchFamily="34" charset="0"/>
              </a:rPr>
              <a:t>Заключение</a:t>
            </a:r>
            <a:endParaRPr lang="ru-RU" sz="4000" dirty="0">
              <a:solidFill>
                <a:srgbClr val="00B0F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Объект 17"/>
          <p:cNvSpPr>
            <a:spLocks noGrp="1"/>
          </p:cNvSpPr>
          <p:nvPr>
            <p:ph idx="1"/>
          </p:nvPr>
        </p:nvSpPr>
        <p:spPr>
          <a:xfrm>
            <a:off x="5245999" y="586855"/>
            <a:ext cx="5663581" cy="604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andara Light" panose="020E0502030303020204" pitchFamily="34" charset="0"/>
              </a:rPr>
              <a:t>	Ознакомление </a:t>
            </a:r>
            <a:r>
              <a:rPr lang="ru-RU" sz="2000" dirty="0">
                <a:latin typeface="Candara Light" panose="020E0502030303020204" pitchFamily="34" charset="0"/>
              </a:rPr>
              <a:t>дошкольников с природой является важным средством воспитания экологической культуры дошкольников. Без знания природы, и без любви к ней невозможно человеческое существование. Важно закладывать основы экологического воспитания с раннего детства, так как, основные черты личности, закладываются в дошкольном </a:t>
            </a:r>
            <a:r>
              <a:rPr lang="ru-RU" sz="2000" dirty="0" smtClean="0">
                <a:latin typeface="Candara Light" panose="020E0502030303020204" pitchFamily="34" charset="0"/>
              </a:rPr>
              <a:t>возрасте.</a:t>
            </a:r>
          </a:p>
          <a:p>
            <a:pPr marL="0" indent="0">
              <a:buNone/>
            </a:pPr>
            <a:r>
              <a:rPr lang="ru-RU" sz="2000" dirty="0" smtClean="0">
                <a:latin typeface="Candara Light" panose="020E0502030303020204" pitchFamily="34" charset="0"/>
              </a:rPr>
              <a:t>	Очень </a:t>
            </a:r>
            <a:r>
              <a:rPr lang="ru-RU" sz="2000" dirty="0">
                <a:latin typeface="Candara Light" panose="020E0502030303020204" pitchFamily="34" charset="0"/>
              </a:rPr>
              <a:t>важно использовать разнообразные формы, методы и приёмы в работе с детьми, проводить её в тесном сотрудничестве с родителями и педагогами. Сделать ознакомление с природой интересной, творческой, познавательной деятельностью для детей, больше использовать практических занятий. И тогда через ознакомление с природой мы воспитаем чувственных, добрых, внимательных и </a:t>
            </a:r>
            <a:r>
              <a:rPr lang="ru-RU" sz="2000" dirty="0" smtClean="0">
                <a:latin typeface="Candara Light" panose="020E0502030303020204" pitchFamily="34" charset="0"/>
              </a:rPr>
              <a:t>заботливых </a:t>
            </a:r>
            <a:r>
              <a:rPr lang="ru-RU" sz="2000" dirty="0">
                <a:latin typeface="Candara Light" panose="020E0502030303020204" pitchFamily="34" charset="0"/>
              </a:rPr>
              <a:t>жителей нашей планеты.</a:t>
            </a:r>
          </a:p>
        </p:txBody>
      </p:sp>
    </p:spTree>
    <p:extLst>
      <p:ext uri="{BB962C8B-B14F-4D97-AF65-F5344CB8AC3E}">
        <p14:creationId xmlns:p14="http://schemas.microsoft.com/office/powerpoint/2010/main" val="90645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93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Bahnschrift Condensed</vt:lpstr>
      <vt:lpstr>Calibri</vt:lpstr>
      <vt:lpstr>Calibri Light</vt:lpstr>
      <vt:lpstr>Candara Light</vt:lpstr>
      <vt:lpstr>Тема Office</vt:lpstr>
      <vt:lpstr>«Окружающий мир»  МБДОУ Пестречинский детский сад №3 «Солнышко»</vt:lpstr>
      <vt:lpstr>ВВЕДЕНИЕ</vt:lpstr>
      <vt:lpstr>Формы организации деятельности детей при ознакомлении с окружающим миром и природой в нашем детском саду</vt:lpstr>
      <vt:lpstr>Презентация PowerPoint</vt:lpstr>
      <vt:lpstr>Природный уголок</vt:lpstr>
      <vt:lpstr>Работа с родителями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29</cp:revision>
  <dcterms:created xsi:type="dcterms:W3CDTF">2022-02-16T17:51:39Z</dcterms:created>
  <dcterms:modified xsi:type="dcterms:W3CDTF">2022-02-20T20:55:21Z</dcterms:modified>
</cp:coreProperties>
</file>