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1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C122-65AD-49DE-860D-EAED688E7CC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2C122-65AD-49DE-860D-EAED688E7CC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3ADC-E429-4DFF-B4FA-3BC05A578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b="1" i="1" dirty="0"/>
              <a:t>Муниципальное бюджетное дошкольное образовательное </a:t>
            </a:r>
            <a:r>
              <a:rPr lang="ru-RU" sz="1600" b="1" i="1" dirty="0" smtClean="0"/>
              <a:t>учреждение </a:t>
            </a:r>
            <a:r>
              <a:rPr lang="ru-RU" sz="1600" b="1" i="1" dirty="0" err="1" smtClean="0"/>
              <a:t>Пестречинский</a:t>
            </a:r>
            <a:r>
              <a:rPr lang="ru-RU" sz="1600" b="1" i="1" dirty="0" smtClean="0"/>
              <a:t> </a:t>
            </a:r>
            <a:r>
              <a:rPr lang="ru-RU" sz="1600" b="1" i="1" dirty="0" smtClean="0"/>
              <a:t>детский сад №3 «Солнышко» 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1600" b="1" dirty="0" err="1" smtClean="0"/>
              <a:t>Пестречинского</a:t>
            </a:r>
            <a:r>
              <a:rPr lang="ru-RU" sz="1600" b="1" dirty="0" smtClean="0"/>
              <a:t> муниципального </a:t>
            </a:r>
            <a:r>
              <a:rPr lang="ru-RU" sz="1600" b="1" dirty="0" smtClean="0"/>
              <a:t>района РТ</a:t>
            </a:r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/>
            </a:r>
            <a:b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</a:br>
            <a:r>
              <a:rPr lang="ru-RU" sz="4000" b="1" cap="none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Художественно – эстетическое развитие детей дошкольного возраста с учетом ФГОС</a:t>
            </a:r>
            <a:endParaRPr lang="ru-RU" sz="400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ШАЙХУТДИНОВА  Л.Р. </a:t>
            </a:r>
            <a:endParaRPr lang="ru-RU" sz="1600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peredshkoloy.ru/wp-content/uploads/2015/04/Hud.-e%60stet.-st.gr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36800"/>
            <a:ext cx="3214710" cy="3323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Конструктивно-модельная деятельность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F59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08271" y="1451172"/>
            <a:ext cx="3735737" cy="240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56727"/>
            <a:ext cx="3621223" cy="4828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71" y="3889091"/>
            <a:ext cx="3735737" cy="2408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808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Музыка и танцы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638"/>
            <a:ext cx="3449356" cy="25870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42808"/>
            <a:ext cx="3705556" cy="2779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1417637"/>
            <a:ext cx="1656184" cy="1915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4221089"/>
            <a:ext cx="2880320" cy="2000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Предметно-развивающая среда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785818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Для реализации задач художественно-эстетического развития в детском саду педагог в качестве воспитательных и обучающих средств использует окружающую дошкольников среду (помещение, игрушки, предметы интерьера), самостоятельную деятельность детей в различных режимных моментах. Предметно-пространственная среда образуется в виде центров познавательной и творческой активности.</a:t>
            </a:r>
            <a:endParaRPr lang="ru-RU" sz="2000" dirty="0"/>
          </a:p>
        </p:txBody>
      </p:sp>
      <p:pic>
        <p:nvPicPr>
          <p:cNvPr id="5" name="Рисунок 4" descr="20200109_094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500438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4214842" cy="322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0200109_0942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285728"/>
            <a:ext cx="4381531" cy="3286148"/>
          </a:xfrm>
        </p:spPr>
      </p:pic>
      <p:pic>
        <p:nvPicPr>
          <p:cNvPr id="6" name="Рисунок 5" descr="20200109_094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286124"/>
            <a:ext cx="4429124" cy="3321843"/>
          </a:xfrm>
          <a:prstGeom prst="rect">
            <a:avLst/>
          </a:prstGeom>
        </p:spPr>
      </p:pic>
      <p:pic>
        <p:nvPicPr>
          <p:cNvPr id="1026" name="Picture 2" descr="https://pandia.ru/text/81/104/images/img1_8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214818"/>
            <a:ext cx="2559329" cy="1785950"/>
          </a:xfrm>
          <a:prstGeom prst="rect">
            <a:avLst/>
          </a:prstGeom>
          <a:noFill/>
        </p:spPr>
      </p:pic>
      <p:pic>
        <p:nvPicPr>
          <p:cNvPr id="1028" name="Picture 4" descr="http://2.bp.blogspot.com/--q6Y3UD9LVk/UFWmkj6cdaI/AAAAAAAAJL0/RAvGwR8mVBo/w1200-h630-p-k-no-nu/khor_detej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928670"/>
            <a:ext cx="3171915" cy="1665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5400600" cy="405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>
                <a:latin typeface="Comic Sans MS" pitchFamily="66" charset="0"/>
              </a:rPr>
              <a:t/>
            </a:r>
            <a:br>
              <a:rPr lang="ru-RU" b="1" dirty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«Чем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больше мастерства в детской руке, тем умнее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ребенок»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  <a:cs typeface="Arabic Typesetting" pitchFamily="66" charset="-78"/>
              </a:rPr>
              <a:t>В. А. Сухомлинский</a:t>
            </a:r>
            <a:endParaRPr lang="ru-RU" dirty="0">
              <a:solidFill>
                <a:srgbClr val="0070C0"/>
              </a:solidFill>
              <a:latin typeface="Comic Sans MS" pitchFamily="66" charset="0"/>
              <a:cs typeface="Arabic Typesetting" pitchFamily="66" charset="-78"/>
            </a:endParaRPr>
          </a:p>
        </p:txBody>
      </p:sp>
      <p:sp>
        <p:nvSpPr>
          <p:cNvPr id="14338" name="AutoShape 2" descr="https://skokzr.pl/wp-content/uploads/sites/3/2019/06/u003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s://dop29.ru/images/images_preview/988a1d1f5108ba6bf9985401aa50b869_b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3714776" cy="2473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7145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Художественно-эстетическое развитие ребёнка - многогранное направление в системе современного дошкольного образования, рассматриваемое в единстве воспитания эстетического отношения к окружающему миру и художественного развития средствами искусства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Ведущая педагогическая идея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художественно-эстетического развития - создание образовательной системы, ориентированной на развитие личности через приобщение к духовным ценностям, через вовлечение в творческую деятельность.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Реализация художественно-эстетического направления развития детей дошкольного возраста в ФГОС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Задачи художественно-эстетического развития дошкольников</a:t>
            </a:r>
          </a:p>
          <a:p>
            <a:r>
              <a:rPr lang="ru-RU" sz="2400" dirty="0" smtClean="0"/>
              <a:t> развитие предпосылок ценностно-смыслового восприятия и понимания произведений искусства  (словесного, музыкального, изобразительного), мира природы;</a:t>
            </a:r>
          </a:p>
          <a:p>
            <a:r>
              <a:rPr lang="ru-RU" sz="2400" dirty="0" smtClean="0"/>
              <a:t>становление эстетического отношения к окружающему миру;</a:t>
            </a:r>
          </a:p>
          <a:p>
            <a:r>
              <a:rPr lang="ru-RU" sz="2400" dirty="0" smtClean="0"/>
              <a:t>формирование элементарных представлений о видах искусства;</a:t>
            </a:r>
          </a:p>
          <a:p>
            <a:r>
              <a:rPr lang="ru-RU" sz="2400" dirty="0" smtClean="0"/>
              <a:t>восприятие музыки, художественной литературы, фольклора;</a:t>
            </a:r>
          </a:p>
          <a:p>
            <a:r>
              <a:rPr lang="ru-RU" sz="2400" dirty="0" smtClean="0"/>
              <a:t>стимулирование сопереживания персонажам  художественных   произведений;</a:t>
            </a:r>
          </a:p>
          <a:p>
            <a:r>
              <a:rPr lang="ru-RU" sz="2400" dirty="0" smtClean="0"/>
              <a:t>реализация самостоятельной творческой деятельности (изобразительной, конструктивно-модельной, музыкальной и др.)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4287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Художественно-эстетическое </a:t>
            </a:r>
            <a:r>
              <a:rPr lang="ru-RU" sz="3200" b="1" dirty="0">
                <a:solidFill>
                  <a:srgbClr val="002060"/>
                </a:solidFill>
              </a:rPr>
              <a:t>развитие</a:t>
            </a:r>
            <a:r>
              <a:rPr lang="ru-RU" sz="3200" dirty="0">
                <a:solidFill>
                  <a:srgbClr val="002060"/>
                </a:solidFill>
              </a:rPr>
              <a:t>  детей дошкольного возраста включает: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/>
              <a:t>) </a:t>
            </a:r>
            <a:r>
              <a:rPr lang="ru-RU" b="1" dirty="0"/>
              <a:t> опыт эмоционально-нравственного отношения</a:t>
            </a:r>
            <a:r>
              <a:rPr lang="ru-RU" dirty="0"/>
              <a:t>  ребенка к окружающей действительности, воплощенный в музыке, изобразительном искусстве и художественных произведениях; 2)  </a:t>
            </a:r>
            <a:r>
              <a:rPr lang="ru-RU" b="1" dirty="0"/>
              <a:t>опыт</a:t>
            </a:r>
            <a:r>
              <a:rPr lang="ru-RU" dirty="0"/>
              <a:t>  художественно-творческой  </a:t>
            </a:r>
            <a:r>
              <a:rPr lang="ru-RU" b="1" dirty="0"/>
              <a:t>деятельности</a:t>
            </a:r>
            <a:r>
              <a:rPr lang="ru-RU" dirty="0"/>
              <a:t> .</a:t>
            </a:r>
          </a:p>
        </p:txBody>
      </p:sp>
      <p:pic>
        <p:nvPicPr>
          <p:cNvPr id="15362" name="Picture 2" descr="http://cdo-vysokoe.kamenec.edu.by/ru/sm.aspx?guid=568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643446"/>
            <a:ext cx="2855901" cy="1745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>
                <a:solidFill>
                  <a:srgbClr val="C00000"/>
                </a:solidFill>
              </a:rPr>
              <a:t>Направления в реализации образовательной области художественно-эстетическое развитие</a:t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9"/>
            <a:ext cx="8186766" cy="385765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   </a:t>
            </a:r>
            <a:r>
              <a:rPr lang="ru-RU" sz="2400" dirty="0" smtClean="0"/>
              <a:t>продуктивная деятельность: конструирование и ручной труд, рисование, лепка, аппликация, детский дизайн;</a:t>
            </a:r>
          </a:p>
          <a:p>
            <a:r>
              <a:rPr lang="ru-RU" sz="2400" dirty="0" smtClean="0"/>
              <a:t>ознакомление с различными видами художественного искусства (живопись графика, скульптура, архитектура, народное декоративно-прикладное искусство);</a:t>
            </a:r>
          </a:p>
          <a:p>
            <a:r>
              <a:rPr lang="ru-RU" sz="2400" dirty="0" smtClean="0"/>
              <a:t>ознакомление с различными видами музыкального искусства, развитие чувства ритма, слуха и голоса; обучение игре на детских музыкальных инструментах;</a:t>
            </a:r>
          </a:p>
          <a:p>
            <a:r>
              <a:rPr lang="ru-RU" sz="2400" dirty="0" smtClean="0"/>
              <a:t>ознакомление с театральным искусством, формирование театрально-игрового творчества;</a:t>
            </a:r>
          </a:p>
          <a:p>
            <a:r>
              <a:rPr lang="ru-RU" sz="2400" dirty="0" smtClean="0"/>
              <a:t>развитие детского художественного творчества.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Успешность художественно-эстетической деятельности определяется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увлеченностью и способностью детей свободно использовать приобретенные знания, умения и навыки в самом процессе деятельности и находить оригинальные решения поставленных задач.</a:t>
            </a:r>
          </a:p>
          <a:p>
            <a:r>
              <a:rPr lang="ru-RU" dirty="0"/>
              <a:t>У детей постоянно развивается творческое, гибкое мышление, фантазия и воображение. Творческий поиск в конкретном виде деятельности приводит к положительным результатам.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8529" cy="6898897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Работа по  художественно – эстетическому развитию: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Рисование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s://ds04.infourok.ru/uploads/ex/01e1/0019b7e8-26f29d8e/img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143512"/>
            <a:ext cx="2786082" cy="145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2" y="2227188"/>
            <a:ext cx="3888432" cy="2916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43" y="2222150"/>
            <a:ext cx="3672408" cy="2921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вчаємо кольори 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59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0972" y="214291"/>
            <a:ext cx="4191027" cy="3143271"/>
          </a:xfrm>
        </p:spPr>
      </p:pic>
      <p:pic>
        <p:nvPicPr>
          <p:cNvPr id="6" name="Рисунок 5" descr="DSCF59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85728"/>
            <a:ext cx="4095747" cy="3071810"/>
          </a:xfrm>
          <a:prstGeom prst="rect">
            <a:avLst/>
          </a:prstGeom>
        </p:spPr>
      </p:pic>
      <p:pic>
        <p:nvPicPr>
          <p:cNvPr id="21506" name="Picture 2" descr="https://im0-tub-ru.yandex.net/i?id=b1cea81788568dddb543093f0c38c52f&amp;n=13&amp;exp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071942"/>
            <a:ext cx="1650217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im0-tub-ru.yandex.net/i?id=b1cea81788568dddb543093f0c38c52f&amp;n=13&amp;exp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071942"/>
            <a:ext cx="1650217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s://im0-tub-ru.yandex.net/i?id=b1cea81788568dddb543093f0c38c52f&amp;n=13&amp;exp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143380"/>
            <a:ext cx="1610918" cy="153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17908"/>
            <a:ext cx="3624894" cy="2718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332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дошкольное образовательное учреждение Пестречинский детский сад №3 «Солнышко»   Пестречинского муниципального района РТ Художественно – эстетическое развитие детей дошкольного возраста с учетом ФГОС</vt:lpstr>
      <vt:lpstr>   «Чем больше мастерства в детской руке, тем умнее ребенок» </vt:lpstr>
      <vt:lpstr>Художественно-эстетическое развитие ребёнка - многогранное направление в системе современного дошкольного образования, рассматриваемое в единстве воспитания эстетического отношения к окружающему миру и художественного развития средствами искусства.</vt:lpstr>
      <vt:lpstr>Реализация художественно-эстетического направления развития детей дошкольного возраста в ФГОС</vt:lpstr>
      <vt:lpstr>Художественно-эстетическое развитие  детей дошкольного возраста включает:</vt:lpstr>
      <vt:lpstr>  Направления в реализации образовательной области художественно-эстетическое развитие </vt:lpstr>
      <vt:lpstr>Успешность художественно-эстетической деятельности определяется </vt:lpstr>
      <vt:lpstr>Работа по  художественно – эстетическому развитию:</vt:lpstr>
      <vt:lpstr>Презентация PowerPoint</vt:lpstr>
      <vt:lpstr>Конструктивно-модельная деятельность</vt:lpstr>
      <vt:lpstr>Музыка и танцы</vt:lpstr>
      <vt:lpstr>Предметно-развивающая среда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admin-ПК</cp:lastModifiedBy>
  <cp:revision>28</cp:revision>
  <dcterms:created xsi:type="dcterms:W3CDTF">2020-01-08T13:09:15Z</dcterms:created>
  <dcterms:modified xsi:type="dcterms:W3CDTF">2023-02-28T09:55:34Z</dcterms:modified>
</cp:coreProperties>
</file>