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7" r:id="rId4"/>
    <p:sldId id="268" r:id="rId5"/>
    <p:sldId id="260" r:id="rId6"/>
    <p:sldId id="264" r:id="rId7"/>
    <p:sldId id="302" r:id="rId8"/>
    <p:sldId id="285" r:id="rId9"/>
    <p:sldId id="312" r:id="rId10"/>
    <p:sldId id="301" r:id="rId11"/>
    <p:sldId id="270" r:id="rId12"/>
    <p:sldId id="274" r:id="rId13"/>
    <p:sldId id="303" r:id="rId14"/>
    <p:sldId id="292" r:id="rId15"/>
    <p:sldId id="313" r:id="rId16"/>
    <p:sldId id="289" r:id="rId17"/>
    <p:sldId id="297" r:id="rId18"/>
    <p:sldId id="308" r:id="rId19"/>
    <p:sldId id="293" r:id="rId20"/>
    <p:sldId id="304" r:id="rId21"/>
    <p:sldId id="309" r:id="rId22"/>
    <p:sldId id="305" r:id="rId23"/>
    <p:sldId id="287" r:id="rId24"/>
    <p:sldId id="306" r:id="rId25"/>
    <p:sldId id="286" r:id="rId26"/>
    <p:sldId id="296" r:id="rId27"/>
    <p:sldId id="307" r:id="rId28"/>
    <p:sldId id="300" r:id="rId29"/>
    <p:sldId id="315" r:id="rId30"/>
    <p:sldId id="266" r:id="rId31"/>
    <p:sldId id="31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9900CC"/>
    <a:srgbClr val="FFFFFF"/>
    <a:srgbClr val="184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87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40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743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9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43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0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517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2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3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7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36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4F7F9-D279-41B6-8C7F-6F11C3691FD3}" type="datetimeFigureOut">
              <a:rPr lang="en-US" smtClean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F2338-B5ED-410A-B3AC-32CCD058A8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60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96076"/>
            <a:ext cx="9302045" cy="3683358"/>
          </a:xfrm>
        </p:spPr>
        <p:txBody>
          <a:bodyPr>
            <a:noAutofit/>
          </a:bodyPr>
          <a:lstStyle/>
          <a:p>
            <a:pPr algn="l"/>
            <a: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  <a:t>Создание</a:t>
            </a:r>
            <a:b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  <a:t>образовательной</a:t>
            </a:r>
            <a:b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  <a:t>среды в</a:t>
            </a:r>
            <a:b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  <a:t>соответствии</a:t>
            </a:r>
            <a:b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  <a:t>с </a:t>
            </a:r>
            <a:r>
              <a:rPr lang="ru-RU" sz="4800" dirty="0">
                <a:solidFill>
                  <a:srgbClr val="7030A0"/>
                </a:solidFill>
                <a:latin typeface="Century" panose="02040604050505020304" pitchFamily="18" charset="0"/>
              </a:rPr>
              <a:t>ФГОС </a:t>
            </a:r>
            <a: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  <a:t>ДО в</a:t>
            </a:r>
            <a:b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</a:br>
            <a: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  <a:t>МБДОУ</a:t>
            </a:r>
            <a:r>
              <a:rPr lang="ru-RU" sz="4800" dirty="0">
                <a:solidFill>
                  <a:srgbClr val="7030A0"/>
                </a:solidFill>
                <a:latin typeface="Century" panose="02040604050505020304" pitchFamily="18" charset="0"/>
              </a:rPr>
              <a:t> </a:t>
            </a:r>
            <a:r>
              <a:rPr lang="ru-RU" sz="4800" dirty="0" err="1" smtClean="0">
                <a:solidFill>
                  <a:srgbClr val="7030A0"/>
                </a:solidFill>
                <a:latin typeface="Century" panose="02040604050505020304" pitchFamily="18" charset="0"/>
              </a:rPr>
              <a:t>Пестречинском</a:t>
            </a:r>
            <a:r>
              <a:rPr lang="ru-RU" sz="4800" dirty="0" smtClean="0">
                <a:solidFill>
                  <a:srgbClr val="7030A0"/>
                </a:solidFill>
                <a:latin typeface="Century" panose="02040604050505020304" pitchFamily="18" charset="0"/>
              </a:rPr>
              <a:t> детском саду №3 «Солнышко»</a:t>
            </a:r>
            <a:endParaRPr lang="en-US" sz="4800" dirty="0">
              <a:solidFill>
                <a:srgbClr val="7030A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8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65" y="150637"/>
            <a:ext cx="8474299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Уголок пожарной безопасности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Picture 5" descr="C:\Users\HP\Favorites\Desktop\Антон\алия\0Alice\Новая папка (5)\DSCN2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2835" y="1644228"/>
            <a:ext cx="3685683" cy="2764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10" descr="C:\Users\Елена\Desktop\фотки все\20170314_115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956" y="1690689"/>
            <a:ext cx="3623733" cy="2717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04151" y="2802789"/>
            <a:ext cx="2628216" cy="5256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504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893" y="128789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Уголок дежурств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Picture 4" descr="C:\Users\HP\Favorites\Desktop\Новая папка (5)\DSCN2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901" y="4131077"/>
            <a:ext cx="3547820" cy="2661167"/>
          </a:xfrm>
          <a:prstGeom prst="rect">
            <a:avLst/>
          </a:prstGeom>
          <a:noFill/>
        </p:spPr>
      </p:pic>
      <p:pic>
        <p:nvPicPr>
          <p:cNvPr id="5" name="Picture 5" descr="C:\Users\HP\Favorites\Desktop\Новая папка (5)\DSCN2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9562" y="2312727"/>
            <a:ext cx="4396727" cy="3387052"/>
          </a:xfrm>
          <a:prstGeom prst="rect">
            <a:avLst/>
          </a:prstGeom>
          <a:noFill/>
        </p:spPr>
      </p:pic>
      <p:pic>
        <p:nvPicPr>
          <p:cNvPr id="6" name="Picture 2" descr="C:\Users\HP\Favorites\Desktop\Новая папка (5)\DSCN2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1901" y="1351970"/>
            <a:ext cx="3547820" cy="2661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175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252" y="8777"/>
            <a:ext cx="7886700" cy="111865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Центр игровой активности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Picture 5" descr="C:\Users\HP\Favorites\Desktop\Антон\алия\0Alice\Новая папка (5)\DSCN2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232372" y="5049292"/>
            <a:ext cx="1938250" cy="1453852"/>
          </a:xfrm>
          <a:prstGeom prst="rect">
            <a:avLst/>
          </a:prstGeom>
          <a:noFill/>
        </p:spPr>
      </p:pic>
      <p:pic>
        <p:nvPicPr>
          <p:cNvPr id="5" name="Picture 3" descr="C:\Users\HP\Favorites\Desktop\Антон\алия\0Alice\Новая папка (5)\DSCN2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82427" y="5106044"/>
            <a:ext cx="1912627" cy="1434632"/>
          </a:xfrm>
          <a:prstGeom prst="rect">
            <a:avLst/>
          </a:prstGeom>
          <a:noFill/>
        </p:spPr>
      </p:pic>
      <p:pic>
        <p:nvPicPr>
          <p:cNvPr id="6" name="Picture 4" descr="C:\Users\HP\Favorites\Desktop\Антон\алия\0Alice\Новая папка (5)\DSCN2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29954" y="3173985"/>
            <a:ext cx="1938253" cy="1453856"/>
          </a:xfrm>
          <a:prstGeom prst="rect">
            <a:avLst/>
          </a:prstGeom>
          <a:noFill/>
        </p:spPr>
      </p:pic>
      <p:pic>
        <p:nvPicPr>
          <p:cNvPr id="7" name="Picture 8" descr="C:\Users\HP\Favorites\Desktop\Антон\алия\0Alice\Новая папка (5)\DSCN25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045819" y="3173611"/>
            <a:ext cx="1935260" cy="1451610"/>
          </a:xfrm>
          <a:prstGeom prst="rect">
            <a:avLst/>
          </a:prstGeom>
          <a:noFill/>
        </p:spPr>
      </p:pic>
      <p:pic>
        <p:nvPicPr>
          <p:cNvPr id="8" name="Picture 2" descr="C:\Users\HP\Favorites\Desktop\Антон\алия\0Alice\Новая папка (5)\DSCN25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006" y="4713668"/>
            <a:ext cx="2708594" cy="2031675"/>
          </a:xfrm>
          <a:prstGeom prst="rect">
            <a:avLst/>
          </a:prstGeom>
          <a:noFill/>
        </p:spPr>
      </p:pic>
      <p:pic>
        <p:nvPicPr>
          <p:cNvPr id="10" name="Picture 6" descr="C:\Users\HP\Favorites\Desktop\Антон\алия\0Alice\Новая папка (5)\DSCN25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5856" y="1127430"/>
            <a:ext cx="2194878" cy="1646345"/>
          </a:xfrm>
          <a:prstGeom prst="rect">
            <a:avLst/>
          </a:prstGeom>
          <a:noFill/>
        </p:spPr>
      </p:pic>
      <p:pic>
        <p:nvPicPr>
          <p:cNvPr id="11" name="Picture 3" descr="C:\Users\HP\Favorites\Desktop\Антон\алия\0Alice\Новая папка (5)\DSCN25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0471" y="1127430"/>
            <a:ext cx="2195127" cy="1646345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0169" y="1921234"/>
            <a:ext cx="2553649" cy="19152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78"/>
          <a:stretch/>
        </p:blipFill>
        <p:spPr>
          <a:xfrm>
            <a:off x="350322" y="2161005"/>
            <a:ext cx="2076521" cy="24333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4" b="18086"/>
          <a:stretch/>
        </p:blipFill>
        <p:spPr>
          <a:xfrm>
            <a:off x="7134896" y="4292300"/>
            <a:ext cx="1909716" cy="24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6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4986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Познавательное развитие</a:t>
            </a:r>
            <a:endParaRPr lang="ru-RU" sz="4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619" y="949861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i="1" u="sng" dirty="0" smtClean="0">
                <a:latin typeface="Century" panose="02040604050505020304" pitchFamily="18" charset="0"/>
              </a:rPr>
              <a:t>Уголок УМК, ЭРС: </a:t>
            </a:r>
            <a:r>
              <a:rPr lang="ru-RU" sz="1400" dirty="0" smtClean="0">
                <a:latin typeface="Century" panose="02040604050505020304" pitchFamily="18" charset="0"/>
              </a:rPr>
              <a:t> Для каждого народа родной язык – самое дорогое и святое богатство. Сохранить и передать это богатство – главная цель данного центра. Так как этот уголок содержит дидактические игры, то в процессе у ребенка формируются деятельностные умения – умения составить план, выполнять практические действия, находить способы решения поставленных задач.</a:t>
            </a:r>
          </a:p>
          <a:p>
            <a:pPr marL="0" indent="0">
              <a:buNone/>
            </a:pPr>
            <a:r>
              <a:rPr lang="ru-RU" sz="1400" b="1" i="1" u="sng" dirty="0" smtClean="0">
                <a:latin typeface="Century" panose="02040604050505020304" pitchFamily="18" charset="0"/>
              </a:rPr>
              <a:t>Уголок исследовательской </a:t>
            </a:r>
            <a:r>
              <a:rPr lang="ru-RU" sz="1400" b="1" i="1" u="sng" dirty="0">
                <a:latin typeface="Century" panose="02040604050505020304" pitchFamily="18" charset="0"/>
              </a:rPr>
              <a:t>деятельности</a:t>
            </a:r>
            <a:r>
              <a:rPr lang="ru-RU" sz="1400" dirty="0">
                <a:latin typeface="Century" panose="02040604050505020304" pitchFamily="18" charset="0"/>
              </a:rPr>
              <a:t>: В нем находится материал, для осуществления опытной деятельности:  лупы, колбы, мерные стаканчики, воронки, песочные часы, грунт, камни, семена, крупы и т. Наши маленькие «почемучки» проводят несложные опыты</a:t>
            </a:r>
            <a:r>
              <a:rPr lang="ru-RU" sz="1400" dirty="0" smtClean="0">
                <a:latin typeface="Century" panose="02040604050505020304" pitchFamily="18" charset="0"/>
              </a:rPr>
              <a:t>, определяют </a:t>
            </a:r>
            <a:r>
              <a:rPr lang="ru-RU" sz="1400" dirty="0">
                <a:latin typeface="Century" panose="02040604050505020304" pitchFamily="18" charset="0"/>
              </a:rPr>
              <a:t> свойства </a:t>
            </a:r>
            <a:r>
              <a:rPr lang="ru-RU" sz="1400" dirty="0" smtClean="0">
                <a:latin typeface="Century" panose="02040604050505020304" pitchFamily="18" charset="0"/>
              </a:rPr>
              <a:t>различных природных</a:t>
            </a:r>
            <a:r>
              <a:rPr lang="ru-RU" sz="1400" dirty="0">
                <a:latin typeface="Century" panose="02040604050505020304" pitchFamily="18" charset="0"/>
              </a:rPr>
              <a:t> материалов. включает в себя экологическую деятельность. В данном уголке содержатся различные виды комнатных растений, на которых удобно демонстрировать видоизменения частей растения, инструменты по уходу за этими растениями: палочки для рыхления, пульверизатор, лейки и др.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i="1" u="sng" dirty="0" smtClean="0">
                <a:latin typeface="Century" panose="02040604050505020304" pitchFamily="18" charset="0"/>
              </a:rPr>
              <a:t>Центр </a:t>
            </a:r>
            <a:r>
              <a:rPr lang="ru-RU" sz="1400" b="1" i="1" u="sng" dirty="0">
                <a:latin typeface="Century" panose="02040604050505020304" pitchFamily="18" charset="0"/>
              </a:rPr>
              <a:t>математического развития</a:t>
            </a:r>
            <a:r>
              <a:rPr lang="ru-RU" sz="1400" b="1" i="1" u="sng" dirty="0" smtClean="0">
                <a:latin typeface="Century" panose="02040604050505020304" pitchFamily="18" charset="0"/>
              </a:rPr>
              <a:t>:</a:t>
            </a:r>
            <a:r>
              <a:rPr lang="ru-RU" sz="1400" dirty="0" smtClean="0">
                <a:latin typeface="Century" panose="02040604050505020304" pitchFamily="18" charset="0"/>
              </a:rPr>
              <a:t>  Центр</a:t>
            </a:r>
            <a:r>
              <a:rPr lang="ru-RU" sz="1400" dirty="0">
                <a:latin typeface="Century" panose="02040604050505020304" pitchFamily="18" charset="0"/>
              </a:rPr>
              <a:t>  решает следующие задачи: целенаправленное  формирование у детей интереса к элементарной математической деятельности, воспитание у детей потребности занимать свое свободное время не только интересными, но и требующими умственного напряжения, интеллектуального усилия играми</a:t>
            </a:r>
            <a:r>
              <a:rPr lang="ru-RU" sz="1400" dirty="0" smtClean="0">
                <a:latin typeface="Century" panose="020406040505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400" b="1" i="1" u="sng" dirty="0" smtClean="0">
                <a:latin typeface="Century" panose="02040604050505020304" pitchFamily="18" charset="0"/>
              </a:rPr>
              <a:t>Центр конструирования и лего</a:t>
            </a:r>
            <a:r>
              <a:rPr lang="ru-RU" sz="1400" b="1" i="1" u="sng" dirty="0">
                <a:latin typeface="Century" panose="02040604050505020304" pitchFamily="18" charset="0"/>
              </a:rPr>
              <a:t>-робототехники:</a:t>
            </a:r>
            <a:r>
              <a:rPr lang="ru-RU" sz="1400" dirty="0">
                <a:latin typeface="Century" panose="02040604050505020304" pitchFamily="18" charset="0"/>
              </a:rPr>
              <a:t> </a:t>
            </a:r>
            <a:r>
              <a:rPr lang="ru-RU" sz="1400" dirty="0" smtClean="0">
                <a:latin typeface="Century" panose="02040604050505020304" pitchFamily="18" charset="0"/>
              </a:rPr>
              <a:t> хоть </a:t>
            </a:r>
            <a:r>
              <a:rPr lang="ru-RU" sz="1400" dirty="0">
                <a:latin typeface="Century" panose="02040604050505020304" pitchFamily="18" charset="0"/>
              </a:rPr>
              <a:t>и сосредоточен на одном месте и занимает немного пространства, он достаточно мобилен. Практичность его состоит в том, что с содержанием строительного уголка (конструктор различного вида, крупный и мелкий конструктор) можно перемещаться в любое место группы и организовывать данную деятельность.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i="1" u="sng" dirty="0" smtClean="0">
                <a:latin typeface="Century" panose="02040604050505020304" pitchFamily="18" charset="0"/>
              </a:rPr>
              <a:t>Центр «Шашки, шахматы»:</a:t>
            </a:r>
            <a:r>
              <a:rPr lang="ru-RU" sz="1400" dirty="0" smtClean="0">
                <a:latin typeface="Century" panose="02040604050505020304" pitchFamily="18" charset="0"/>
              </a:rPr>
              <a:t>  В уголке содержится разнообразный занимательный материал для организации обучения детей в шахматы и шашки, развития логического мышления и мелкой моторики. Ребенок учится самостоятельно мыслить и принимать решения и концентрировать внимание на одном процессе, у него вырабатывается усидчивость</a:t>
            </a:r>
          </a:p>
        </p:txBody>
      </p:sp>
    </p:spTree>
    <p:extLst>
      <p:ext uri="{BB962C8B-B14F-4D97-AF65-F5344CB8AC3E}">
        <p14:creationId xmlns:p14="http://schemas.microsoft.com/office/powerpoint/2010/main" val="1844451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895" y="751"/>
            <a:ext cx="7886700" cy="90757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Уголок УМК, ЭРС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57" y="865039"/>
            <a:ext cx="3092927" cy="2319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9" descr="C:\Users\HP\Favorites\Desktop\Антон\алия\0Alice\Новая папка (5)\DSCN2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862" y="759237"/>
            <a:ext cx="2310247" cy="1732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7992" y="4756067"/>
            <a:ext cx="2299170" cy="1721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04" y="3044253"/>
            <a:ext cx="2511063" cy="1883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965733" y="4826537"/>
            <a:ext cx="2153243" cy="161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382" y="2541454"/>
            <a:ext cx="2501633" cy="1876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56" y="4965029"/>
            <a:ext cx="2493805" cy="1870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5"/>
          <a:stretch/>
        </p:blipFill>
        <p:spPr>
          <a:xfrm rot="5400000" flipV="1">
            <a:off x="6218526" y="2695687"/>
            <a:ext cx="1961673" cy="2134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191" y="734983"/>
            <a:ext cx="2596264" cy="1947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1778" y="4765856"/>
            <a:ext cx="1401759" cy="20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1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80" y="1185332"/>
            <a:ext cx="2551289" cy="1913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266" y="3735893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7225" y="3826933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0528" y="3826933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111" y="1185332"/>
            <a:ext cx="2684417" cy="2013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473" y="1185331"/>
            <a:ext cx="2431586" cy="1913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1966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5927"/>
            <a:ext cx="9143999" cy="78438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Уголок исследовательской деятельности</a:t>
            </a:r>
            <a:endParaRPr lang="ru-RU" sz="3600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Picture 7" descr="C:\Users\Елена\Desktop\фотки все\20170116_092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593" y="3422998"/>
            <a:ext cx="1589067" cy="2825008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76" y="1660754"/>
            <a:ext cx="2097375" cy="1573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94" y="1611926"/>
            <a:ext cx="2137896" cy="16034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23" y="1611926"/>
            <a:ext cx="2213516" cy="1660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07" y="3612047"/>
            <a:ext cx="2953449" cy="2215087"/>
          </a:xfrm>
          <a:prstGeom prst="rect">
            <a:avLst/>
          </a:prstGeom>
        </p:spPr>
      </p:pic>
      <p:pic>
        <p:nvPicPr>
          <p:cNvPr id="10" name="Picture 2" descr="E:\алия фото\IMG-20170316-WA0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1420" y="3422998"/>
            <a:ext cx="1834427" cy="2825007"/>
          </a:xfrm>
          <a:prstGeom prst="rect">
            <a:avLst/>
          </a:prstGeom>
          <a:noFill/>
        </p:spPr>
      </p:pic>
      <p:pic>
        <p:nvPicPr>
          <p:cNvPr id="11" name="Picture 3" descr="C:\Users\Админ\Desktop\НОВАЯНОВАЯНОВАЯ\DSCN52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-227263" y="2552549"/>
            <a:ext cx="2825007" cy="211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8013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913" y="154547"/>
            <a:ext cx="8603087" cy="128337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Центр познавательного развития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19" y="4216461"/>
            <a:ext cx="3053212" cy="2289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1972" y="2445109"/>
            <a:ext cx="4641442" cy="3481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67" y="1673327"/>
            <a:ext cx="3076964" cy="2307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468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rgbClr val="9900CC"/>
                </a:solidFill>
                <a:latin typeface="Century" panose="02040604050505020304" pitchFamily="18" charset="0"/>
              </a:rPr>
              <a:t>Центр </a:t>
            </a:r>
            <a:r>
              <a:rPr lang="ru-RU" sz="4900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конструирования</a:t>
            </a: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endParaRPr lang="ru-RU" dirty="0"/>
          </a:p>
        </p:txBody>
      </p:sp>
      <p:pic>
        <p:nvPicPr>
          <p:cNvPr id="3" name="Picture 6" descr="C:\Users\Елена\Desktop\дети\IMG-20190507-WA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9850" y="2234175"/>
            <a:ext cx="2817817" cy="3757090"/>
          </a:xfrm>
          <a:prstGeom prst="rect">
            <a:avLst/>
          </a:prstGeom>
          <a:noFill/>
        </p:spPr>
      </p:pic>
      <p:pic>
        <p:nvPicPr>
          <p:cNvPr id="4" name="Picture 5" descr="C:\Users\HP\Favorites\Desktop\Новая папка (5)\DSCN2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97" y="1840118"/>
            <a:ext cx="2834739" cy="2126295"/>
          </a:xfrm>
          <a:prstGeom prst="rect">
            <a:avLst/>
          </a:prstGeom>
          <a:noFill/>
        </p:spPr>
      </p:pic>
      <p:pic>
        <p:nvPicPr>
          <p:cNvPr id="5" name="Picture 5" descr="C:\Users\HP\Favorites\Desktop\Новая папка (5)\DSCN23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97" y="4112720"/>
            <a:ext cx="2834739" cy="2126294"/>
          </a:xfrm>
          <a:prstGeom prst="rect">
            <a:avLst/>
          </a:prstGeom>
          <a:noFill/>
        </p:spPr>
      </p:pic>
      <p:pic>
        <p:nvPicPr>
          <p:cNvPr id="6" name="Picture 3" descr="C:\Users\HP\Favorites\Desktop\Новая папка (5)\DSCN23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64539" y="2704057"/>
            <a:ext cx="3819233" cy="2864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635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076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Центр «Шашки, шахматы»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46" y="3979572"/>
            <a:ext cx="3570896" cy="2676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46" y="1197734"/>
            <a:ext cx="3570896" cy="2673641"/>
          </a:xfrm>
          <a:prstGeom prst="rect">
            <a:avLst/>
          </a:prstGeom>
        </p:spPr>
      </p:pic>
      <p:pic>
        <p:nvPicPr>
          <p:cNvPr id="9" name="Picture 2" descr="C:\Users\Елена\Desktop\дети\IMG-20190507-WA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702" y="3988985"/>
            <a:ext cx="3556088" cy="2667066"/>
          </a:xfrm>
          <a:prstGeom prst="rect">
            <a:avLst/>
          </a:prstGeom>
          <a:noFill/>
        </p:spPr>
      </p:pic>
      <p:pic>
        <p:nvPicPr>
          <p:cNvPr id="10" name="Picture 3" descr="C:\Users\Елена\Desktop\дети\IMG-20190507-WA0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702" y="1204573"/>
            <a:ext cx="3555736" cy="2666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13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232" y="1294328"/>
            <a:ext cx="6936011" cy="50227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</a:rPr>
              <a:t/>
            </a:r>
            <a:b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579549"/>
            <a:ext cx="7886700" cy="6278451"/>
          </a:xfrm>
        </p:spPr>
        <p:txBody>
          <a:bodyPr>
            <a:normAutofit fontScale="85000" lnSpcReduction="20000"/>
          </a:bodyPr>
          <a:lstStyle/>
          <a:p>
            <a:pPr lvl="0" algn="ctr" defTabSz="457200" fontAlgn="base" hangingPunct="0">
              <a:lnSpc>
                <a:spcPct val="100000"/>
              </a:lnSpc>
              <a:spcBef>
                <a:spcPts val="650"/>
              </a:spcBef>
              <a:spcAft>
                <a:spcPct val="0"/>
              </a:spcAft>
              <a:buClr>
                <a:srgbClr val="0070C0"/>
              </a:buClr>
              <a:buSzPct val="100000"/>
            </a:pPr>
            <a:r>
              <a:rPr lang="ru-RU" altLang="ru-RU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Актуальность предметно-пространственной развивающей среды </a:t>
            </a:r>
            <a:r>
              <a:rPr lang="ru-RU" altLang="ru-RU" b="1" dirty="0">
                <a:solidFill>
                  <a:srgbClr val="FF0000"/>
                </a:solidFill>
                <a:latin typeface="Century" panose="02040604050505020304" pitchFamily="18" charset="0"/>
              </a:rPr>
              <a:t>в </a:t>
            </a:r>
            <a:r>
              <a:rPr lang="ru-RU" altLang="ru-RU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ДОУ</a:t>
            </a:r>
          </a:p>
          <a:p>
            <a:pPr lvl="0" algn="ctr" defTabSz="457200" fontAlgn="base" hangingPunct="0">
              <a:lnSpc>
                <a:spcPct val="100000"/>
              </a:lnSpc>
              <a:spcBef>
                <a:spcPts val="650"/>
              </a:spcBef>
              <a:spcAft>
                <a:spcPct val="0"/>
              </a:spcAft>
              <a:buClr>
                <a:srgbClr val="0070C0"/>
              </a:buClr>
              <a:buSzPct val="100000"/>
            </a:pPr>
            <a:endParaRPr lang="ru-RU" altLang="ru-RU" b="1" dirty="0" smtClean="0"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lvl="0" defTabSz="457200" fontAlgn="base" hangingPunct="0">
              <a:lnSpc>
                <a:spcPct val="100000"/>
              </a:lnSpc>
              <a:spcBef>
                <a:spcPts val="650"/>
              </a:spcBef>
              <a:spcAft>
                <a:spcPct val="0"/>
              </a:spcAft>
              <a:buClr>
                <a:srgbClr val="0070C0"/>
              </a:buClr>
              <a:buSzPct val="100000"/>
            </a:pPr>
            <a:r>
              <a:rPr lang="ru-RU" altLang="ru-RU" sz="1900" dirty="0" smtClean="0">
                <a:latin typeface="Century" panose="02040604050505020304" pitchFamily="18" charset="0"/>
              </a:rPr>
              <a:t>	</a:t>
            </a:r>
            <a:r>
              <a:rPr lang="en-US" altLang="ru-RU" sz="1900" dirty="0" smtClean="0">
                <a:latin typeface="Century" panose="02040604050505020304" pitchFamily="18" charset="0"/>
              </a:rPr>
              <a:t>Особо актуально на сегодняшний день стоит вопрос организации предметно-развивающей среды ДОУ. Это связано с введением Федерального государственного образовательного стандарта (ФГОС) к структуре основной общеобразовательной программы дошкольного образования. </a:t>
            </a:r>
          </a:p>
          <a:p>
            <a:pPr lvl="0" defTabSz="457200" fontAlgn="base" hangingPunct="0">
              <a:lnSpc>
                <a:spcPct val="100000"/>
              </a:lnSpc>
              <a:spcBef>
                <a:spcPts val="650"/>
              </a:spcBef>
              <a:spcAft>
                <a:spcPct val="0"/>
              </a:spcAft>
              <a:buClr>
                <a:srgbClr val="0070C0"/>
              </a:buClr>
              <a:buSzPct val="100000"/>
            </a:pPr>
            <a:r>
              <a:rPr lang="ru-RU" altLang="ru-RU" sz="1900" dirty="0" smtClean="0">
                <a:latin typeface="Century" panose="02040604050505020304" pitchFamily="18" charset="0"/>
              </a:rPr>
              <a:t>	</a:t>
            </a:r>
            <a:r>
              <a:rPr lang="en-US" altLang="ru-RU" sz="1900" dirty="0" smtClean="0">
                <a:latin typeface="Century" panose="02040604050505020304" pitchFamily="18" charset="0"/>
              </a:rPr>
              <a:t>В </a:t>
            </a:r>
            <a:r>
              <a:rPr lang="en-US" altLang="ru-RU" sz="1900" dirty="0">
                <a:latin typeface="Century" panose="02040604050505020304" pitchFamily="18" charset="0"/>
              </a:rPr>
              <a:t>соответствии с ФГОС программа должна строиться с учетом принципа интеграции образовательных областей и в соответствии с возрастными возможностями и особенностями воспитанников. Решение программных образовательных задач предусматривается не только в совместной де</a:t>
            </a:r>
            <a:r>
              <a:rPr lang="ru-RU" altLang="ru-RU" sz="1900" dirty="0">
                <a:latin typeface="Century" panose="02040604050505020304" pitchFamily="18" charset="0"/>
              </a:rPr>
              <a:t>я</a:t>
            </a:r>
            <a:r>
              <a:rPr lang="en-US" altLang="ru-RU" sz="1900" dirty="0">
                <a:latin typeface="Century" panose="02040604050505020304" pitchFamily="18" charset="0"/>
              </a:rPr>
              <a:t>тельности взрослого и детей, но и в самостоятельной деятельности детей, а также при проведении режимных моментов. </a:t>
            </a:r>
          </a:p>
          <a:p>
            <a:pPr lvl="0" defTabSz="457200" fontAlgn="base" hangingPunct="0">
              <a:lnSpc>
                <a:spcPct val="100000"/>
              </a:lnSpc>
              <a:spcBef>
                <a:spcPts val="650"/>
              </a:spcBef>
              <a:spcAft>
                <a:spcPct val="0"/>
              </a:spcAft>
              <a:buClr>
                <a:srgbClr val="0070C0"/>
              </a:buClr>
              <a:buSzPct val="100000"/>
            </a:pPr>
            <a:r>
              <a:rPr lang="ru-RU" altLang="ru-RU" sz="1900" dirty="0" smtClean="0">
                <a:latin typeface="Century" panose="02040604050505020304" pitchFamily="18" charset="0"/>
              </a:rPr>
              <a:t>	О</a:t>
            </a:r>
            <a:r>
              <a:rPr lang="en-US" altLang="ru-RU" sz="1900" dirty="0" smtClean="0">
                <a:latin typeface="Century" panose="02040604050505020304" pitchFamily="18" charset="0"/>
              </a:rPr>
              <a:t>сновной формой работы с дошкольниками и ведущим видом деятельности детей является игра. Именно поэтому </a:t>
            </a:r>
            <a:r>
              <a:rPr lang="ru-RU" altLang="ru-RU" sz="1900" dirty="0" smtClean="0">
                <a:latin typeface="Century" panose="02040604050505020304" pitchFamily="18" charset="0"/>
              </a:rPr>
              <a:t>мы воспитатели </a:t>
            </a:r>
            <a:r>
              <a:rPr lang="en-US" altLang="ru-RU" sz="1900" dirty="0" smtClean="0">
                <a:latin typeface="Century" panose="02040604050505020304" pitchFamily="18" charset="0"/>
              </a:rPr>
              <a:t> испытыва</a:t>
            </a:r>
            <a:r>
              <a:rPr lang="ru-RU" altLang="ru-RU" sz="1900" dirty="0" smtClean="0">
                <a:latin typeface="Century" panose="02040604050505020304" pitchFamily="18" charset="0"/>
              </a:rPr>
              <a:t>ем</a:t>
            </a:r>
            <a:r>
              <a:rPr lang="en-US" altLang="ru-RU" sz="1900" dirty="0" smtClean="0">
                <a:latin typeface="Century" panose="02040604050505020304" pitchFamily="18" charset="0"/>
              </a:rPr>
              <a:t> повышенный интерес к обновлению предметно-</a:t>
            </a:r>
            <a:r>
              <a:rPr lang="ru-RU" altLang="ru-RU" sz="1900" dirty="0" smtClean="0">
                <a:latin typeface="Century" panose="02040604050505020304" pitchFamily="18" charset="0"/>
              </a:rPr>
              <a:t>пространственной </a:t>
            </a:r>
            <a:r>
              <a:rPr lang="en-US" altLang="ru-RU" sz="1900" dirty="0" smtClean="0">
                <a:latin typeface="Century" panose="02040604050505020304" pitchFamily="18" charset="0"/>
              </a:rPr>
              <a:t>развивающей среды ДОУ.</a:t>
            </a:r>
            <a:endParaRPr lang="ru-RU" altLang="ru-RU" sz="1900" dirty="0" smtClean="0">
              <a:latin typeface="Century" panose="02040604050505020304" pitchFamily="18" charset="0"/>
            </a:endParaRPr>
          </a:p>
          <a:p>
            <a:pPr lvl="0" defTabSz="457200" fontAlgn="base" hangingPunct="0">
              <a:lnSpc>
                <a:spcPct val="100000"/>
              </a:lnSpc>
              <a:spcBef>
                <a:spcPts val="650"/>
              </a:spcBef>
              <a:spcAft>
                <a:spcPct val="0"/>
              </a:spcAft>
              <a:buClr>
                <a:srgbClr val="0070C0"/>
              </a:buClr>
              <a:buSzPct val="100000"/>
            </a:pPr>
            <a:r>
              <a:rPr lang="ru-RU" sz="1800" dirty="0" smtClean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dirty="0" smtClean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</a:t>
            </a:r>
            <a:r>
              <a:rPr lang="ru-RU" sz="1900" dirty="0">
                <a:solidFill>
                  <a:srgbClr val="000000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среда в нашем ДОУ служит развитию детской деятельности и, прежде всего, игровой. Ведь во время игры рождается мощный познавательный мотив, который является основой учебной деятельности. Через предметно-пространственную развивающую среду мы формируем зону ближайшего психического развития ребёнка.</a:t>
            </a:r>
            <a:r>
              <a:rPr lang="ru-RU" sz="1900" dirty="0">
                <a:solidFill>
                  <a:prstClr val="black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+mj-cs"/>
              </a:rPr>
              <a:t> Организация развивающей среды в ДОУ с учетом ФГОС строится таким образом, чтобы дать возможность наиболее эффективно развивать индивидуальность каждого ребенка с учетом его склонностей, интересов, уровня активности.</a:t>
            </a:r>
            <a:endParaRPr lang="en-US" altLang="ru-RU" sz="1900" dirty="0" smtClean="0">
              <a:latin typeface="Century" panose="020406040505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787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7194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Речевое развитие</a:t>
            </a:r>
            <a:endParaRPr lang="ru-RU" sz="4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b="1" i="1" u="sng" dirty="0" smtClean="0">
                <a:latin typeface="Century" panose="02040604050505020304" pitchFamily="18" charset="0"/>
              </a:rPr>
              <a:t>Уголок речевого развития</a:t>
            </a:r>
            <a:r>
              <a:rPr lang="ru-RU" sz="1800" dirty="0" smtClean="0">
                <a:latin typeface="Century" panose="02040604050505020304" pitchFamily="18" charset="0"/>
              </a:rPr>
              <a:t>:  правильная речь – важнейшее условие всестороннего полноценного развития детей. Чем богаче и правильнее у ребенка речь, тем легче ему высказывать свои мысли, тем шире его возможности в познании окружающей действительности, содержательнее и полноценнее отношения со сверстниками и взрослыми. На развитие дошкольника большое влияние оказывает окружающее пространство его наполняемость. Педагоги- логопеды, давно пришли к выводу, что речевые уголки должны быть в группах, должны привлекать к себе внимание детей, желание играть именно в данном отведенном месте.</a:t>
            </a:r>
          </a:p>
          <a:p>
            <a:pPr marL="0" indent="0">
              <a:buNone/>
            </a:pPr>
            <a:r>
              <a:rPr lang="ru-RU" sz="1800" b="1" i="1" u="sng" dirty="0">
                <a:latin typeface="Century" panose="02040604050505020304" pitchFamily="18" charset="0"/>
              </a:rPr>
              <a:t>Книжный уголок</a:t>
            </a:r>
            <a:r>
              <a:rPr lang="ru-RU" sz="1800" b="1" i="1" u="sng" dirty="0" smtClean="0">
                <a:latin typeface="Century" panose="02040604050505020304" pitchFamily="18" charset="0"/>
              </a:rPr>
              <a:t>:</a:t>
            </a:r>
            <a:r>
              <a:rPr lang="ru-RU" sz="1800" dirty="0" smtClean="0">
                <a:latin typeface="Century" panose="02040604050505020304" pitchFamily="18" charset="0"/>
              </a:rPr>
              <a:t>  играет </a:t>
            </a:r>
            <a:r>
              <a:rPr lang="ru-RU" sz="1800" dirty="0">
                <a:latin typeface="Century" panose="02040604050505020304" pitchFamily="18" charset="0"/>
              </a:rPr>
              <a:t>существенную роль в формировании у детей интереса и любви к художественной литературе. В этом уголке ребенок имеет возможность самостоятельно, по своему вкусу выбрать книгу и спокойно рассмотреть ее с яркими иллюстрациями. </a:t>
            </a:r>
            <a:endParaRPr lang="ru-RU" sz="18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800" b="1" i="1" u="sng" dirty="0" smtClean="0">
                <a:latin typeface="Century" panose="02040604050505020304" pitchFamily="18" charset="0"/>
              </a:rPr>
              <a:t>Музыкальный уголок</a:t>
            </a:r>
            <a:r>
              <a:rPr lang="ru-RU" sz="1800" dirty="0" smtClean="0">
                <a:latin typeface="Century" panose="02040604050505020304" pitchFamily="18" charset="0"/>
              </a:rPr>
              <a:t>:  музыкальное развитие ребенка обусловлено не только занятиями с педагогом, но и возможностью самостоятельно играть, экспериментировать с музыкальными игрушками, свободно заниматься творческим музицированием. Развитие творческого начала во многом зависит от оборудования и его привлекательности. Музыкальная предметная среда должна соответствовать глазу, действиям руки, росту ребенка.</a:t>
            </a:r>
            <a:endParaRPr lang="ru-RU" sz="1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18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943" y="-10302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Уголок речевого развития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3"/>
          <a:stretch/>
        </p:blipFill>
        <p:spPr>
          <a:xfrm rot="5400000">
            <a:off x="-328777" y="2483535"/>
            <a:ext cx="4072981" cy="2827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35" y="1480276"/>
            <a:ext cx="2695981" cy="2021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C:\Users\HP\Favorites\Desktop\Новая папка (5)\DSCN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4674" y="4077992"/>
            <a:ext cx="2695980" cy="2038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 descr="C:\Users\Елена\Desktop\фотки все\20170314_090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0617" y="1767884"/>
            <a:ext cx="2695978" cy="2021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75" y="4242491"/>
            <a:ext cx="2715320" cy="2036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1486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1109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Книжный уголок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Picture 3" descr="C:\Users\HP\Favorites\Desktop\Антон\алия\0Alice\Новая папка (5)\DSCN2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62645" y="2618299"/>
            <a:ext cx="4757694" cy="3132923"/>
          </a:xfrm>
          <a:prstGeom prst="rect">
            <a:avLst/>
          </a:prstGeom>
          <a:noFill/>
        </p:spPr>
      </p:pic>
      <p:pic>
        <p:nvPicPr>
          <p:cNvPr id="4" name="Picture 9" descr="C:\Users\Елена\Desktop\фотки все\20170314_115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789" y="1507782"/>
            <a:ext cx="2848361" cy="213627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b="37821"/>
          <a:stretch/>
        </p:blipFill>
        <p:spPr>
          <a:xfrm>
            <a:off x="1511789" y="3826271"/>
            <a:ext cx="2835482" cy="287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076" y="-118688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Музыкальный уголок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Picture 3" descr="C:\Users\HP\Favorites\Desktop\Антон\алия\0Alice\Новая папка (5)\DSCN2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56706" y="1994082"/>
            <a:ext cx="5237406" cy="392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831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7548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Художественно-эстетическое развитие</a:t>
            </a:r>
            <a:endParaRPr lang="ru-RU" sz="4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700" b="1" i="1" u="sng" dirty="0" smtClean="0">
                <a:latin typeface="Century" panose="02040604050505020304" pitchFamily="18" charset="0"/>
              </a:rPr>
              <a:t>Уголок </a:t>
            </a:r>
            <a:r>
              <a:rPr lang="ru-RU" sz="1700" b="1" i="1" u="sng" dirty="0">
                <a:latin typeface="Century" panose="02040604050505020304" pitchFamily="18" charset="0"/>
              </a:rPr>
              <a:t>творчества</a:t>
            </a:r>
            <a:r>
              <a:rPr lang="ru-RU" sz="1700" dirty="0">
                <a:latin typeface="Century" panose="02040604050505020304" pitchFamily="18" charset="0"/>
              </a:rPr>
              <a:t>: </a:t>
            </a:r>
            <a:r>
              <a:rPr lang="ru-RU" sz="1700" dirty="0" smtClean="0">
                <a:latin typeface="Century" panose="02040604050505020304" pitchFamily="18" charset="0"/>
              </a:rPr>
              <a:t> находится </a:t>
            </a:r>
            <a:r>
              <a:rPr lang="ru-RU" sz="1700" dirty="0">
                <a:latin typeface="Century" panose="02040604050505020304" pitchFamily="18" charset="0"/>
              </a:rPr>
              <a:t>материал и оборудование для художественно-творческой деятельности: рисования, лепки и аппликации. По желанию ребенок может найти и воспользоваться необходимым, для воплощения своих творческих идей, замыслов, фантазии. К данному центру имеется свободный доступ.</a:t>
            </a:r>
            <a:endParaRPr lang="ru-RU" sz="17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700" b="1" i="1" u="sng" dirty="0" smtClean="0">
                <a:latin typeface="Century" panose="02040604050505020304" pitchFamily="18" charset="0"/>
              </a:rPr>
              <a:t>Центр театрализованной деятельности</a:t>
            </a:r>
            <a:r>
              <a:rPr lang="ru-RU" sz="1700" dirty="0" smtClean="0">
                <a:latin typeface="Century" panose="02040604050505020304" pitchFamily="18" charset="0"/>
              </a:rPr>
              <a:t>:  важный объект развивающей среды, помогающий сплотить группу, объединить детей интересной идеей, новой для них деятельностью. В театре дошкольники раскрываются, демонстрируя неожиданные грани своего характера. Робкие и застенчивые становятся уверенными и активными. Тот кто без желания шел в детский сад, теперь с удовольствием спешит в группу.</a:t>
            </a:r>
            <a:endParaRPr lang="ru-RU" sz="17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6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016" y="253106"/>
            <a:ext cx="7886700" cy="75658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Уголок творчества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Picture 2" descr="C:\Users\HP\Favorites\Desktop\Антон\алия\0Alice\Новая папка (5)\DSCN2534.JPG"/>
          <p:cNvPicPr>
            <a:picLocks noChangeAspect="1" noChangeArrowheads="1"/>
          </p:cNvPicPr>
          <p:nvPr/>
        </p:nvPicPr>
        <p:blipFill rotWithShape="1">
          <a:blip r:embed="rId2" cstate="print"/>
          <a:srcRect l="34577" r="11270"/>
          <a:stretch/>
        </p:blipFill>
        <p:spPr bwMode="auto">
          <a:xfrm rot="5400000">
            <a:off x="3247823" y="1325794"/>
            <a:ext cx="2079722" cy="260063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84" y="1601563"/>
            <a:ext cx="2752545" cy="2064408"/>
          </a:xfrm>
          <a:prstGeom prst="rect">
            <a:avLst/>
          </a:prstGeom>
        </p:spPr>
      </p:pic>
      <p:pic>
        <p:nvPicPr>
          <p:cNvPr id="6" name="Picture 3" descr="C:\Users\Елена\Desktop\суеж\20170315_091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385" y="929690"/>
            <a:ext cx="2291033" cy="171827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7" y="3033989"/>
            <a:ext cx="1802312" cy="36046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" r="16854" b="7559"/>
          <a:stretch/>
        </p:blipFill>
        <p:spPr>
          <a:xfrm rot="16200000">
            <a:off x="5558587" y="3300624"/>
            <a:ext cx="2181478" cy="4095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36" y="3894667"/>
            <a:ext cx="2057960" cy="27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6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1" y="534980"/>
            <a:ext cx="9075969" cy="66278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Центр театрализованной деятельности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4380" y="2760444"/>
            <a:ext cx="1308475" cy="215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327" y="2810289"/>
            <a:ext cx="1209423" cy="20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" y="1849125"/>
            <a:ext cx="1380384" cy="103528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4165" y="1777758"/>
            <a:ext cx="2198385" cy="164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5871" y="3368795"/>
            <a:ext cx="2058509" cy="154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6663" y="4962460"/>
            <a:ext cx="3188657" cy="17571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5781" y="3298877"/>
            <a:ext cx="2061560" cy="15469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7" y="4935449"/>
            <a:ext cx="3171838" cy="1784159"/>
          </a:xfrm>
          <a:prstGeom prst="rect">
            <a:avLst/>
          </a:prstGeom>
        </p:spPr>
      </p:pic>
      <p:pic>
        <p:nvPicPr>
          <p:cNvPr id="14" name="Picture 3" descr="C:\Users\Елена\Desktop\фотки все\20161221_111748.jpg"/>
          <p:cNvPicPr>
            <a:picLocks noChangeAspect="1" noChangeArrowheads="1"/>
          </p:cNvPicPr>
          <p:nvPr/>
        </p:nvPicPr>
        <p:blipFill rotWithShape="1">
          <a:blip r:embed="rId10" cstate="print"/>
          <a:srcRect l="12302"/>
          <a:stretch/>
        </p:blipFill>
        <p:spPr bwMode="auto">
          <a:xfrm>
            <a:off x="1422335" y="1933954"/>
            <a:ext cx="2011357" cy="1462077"/>
          </a:xfrm>
          <a:prstGeom prst="rect">
            <a:avLst/>
          </a:prstGeom>
          <a:noFill/>
        </p:spPr>
      </p:pic>
      <p:pic>
        <p:nvPicPr>
          <p:cNvPr id="16" name="Picture 2" descr="C:\Users\Елена\Desktop\Фото дети средняя\IMG_20160930_08475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22550" y="1867423"/>
            <a:ext cx="2001830" cy="1501372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4380" y="1709380"/>
            <a:ext cx="1376935" cy="1031983"/>
          </a:xfrm>
          <a:prstGeom prst="rect">
            <a:avLst/>
          </a:prstGeom>
        </p:spPr>
      </p:pic>
      <p:pic>
        <p:nvPicPr>
          <p:cNvPr id="18" name="Picture 2" descr="C:\Users\HP\Favorites\Desktop\Антон\алия\0Alice\Новая папка (5)\DSCN25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2963717" y="4088885"/>
            <a:ext cx="3203394" cy="2058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03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23459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Физическое развитие</a:t>
            </a:r>
            <a:endParaRPr lang="ru-RU" sz="4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700" b="1" i="1" u="sng" dirty="0" smtClean="0">
                <a:latin typeface="Century" panose="02040604050505020304" pitchFamily="18" charset="0"/>
              </a:rPr>
              <a:t>Спортивный уголок:</a:t>
            </a:r>
            <a:r>
              <a:rPr lang="ru-RU" sz="1700" dirty="0" smtClean="0">
                <a:latin typeface="Century" panose="02040604050505020304" pitchFamily="18" charset="0"/>
              </a:rPr>
              <a:t>  непосредственное содержание центра заключается в следующих направлениях: двигательная деятельность, формирование представлений о спорте, игры с правилами, формирование привычки здорового образа жизни. Центр содержит всё необходимое оборудование как и для занятий с педагогом так и для самостоятельной деятельности ребенка.</a:t>
            </a:r>
            <a:endParaRPr lang="ru-RU" sz="17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6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135" y="171943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Спортивный уголок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Picture 3" descr="C:\Users\HP\Favorites\Desktop\Антон\алия\0Alice\Новая папка (5)\DSCN2540.JPG"/>
          <p:cNvPicPr>
            <a:picLocks noChangeAspect="1" noChangeArrowheads="1"/>
          </p:cNvPicPr>
          <p:nvPr/>
        </p:nvPicPr>
        <p:blipFill rotWithShape="1">
          <a:blip r:embed="rId2" cstate="print"/>
          <a:srcRect t="6162" b="8322"/>
          <a:stretch/>
        </p:blipFill>
        <p:spPr bwMode="auto">
          <a:xfrm>
            <a:off x="2793312" y="4164017"/>
            <a:ext cx="2871512" cy="1841679"/>
          </a:xfrm>
          <a:prstGeom prst="rect">
            <a:avLst/>
          </a:prstGeom>
          <a:noFill/>
        </p:spPr>
      </p:pic>
      <p:pic>
        <p:nvPicPr>
          <p:cNvPr id="4" name="Picture 2" descr="C:\Users\HP\Favorites\Desktop\Антон\алия\0Alice\Новая папка (5)\DSCN2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30508" y="2446622"/>
            <a:ext cx="3872601" cy="2904451"/>
          </a:xfrm>
          <a:prstGeom prst="rect">
            <a:avLst/>
          </a:prstGeom>
          <a:noFill/>
        </p:spPr>
      </p:pic>
      <p:pic>
        <p:nvPicPr>
          <p:cNvPr id="5" name="Picture 4" descr="C:\Users\Елена\Desktop\фотки все\20170314_091124.jpg"/>
          <p:cNvPicPr>
            <a:picLocks noChangeAspect="1" noChangeArrowheads="1"/>
          </p:cNvPicPr>
          <p:nvPr/>
        </p:nvPicPr>
        <p:blipFill rotWithShape="1">
          <a:blip r:embed="rId4" cstate="print"/>
          <a:srcRect t="39197"/>
          <a:stretch/>
        </p:blipFill>
        <p:spPr bwMode="auto">
          <a:xfrm>
            <a:off x="356250" y="4164017"/>
            <a:ext cx="2265271" cy="1836465"/>
          </a:xfrm>
          <a:prstGeom prst="rect">
            <a:avLst/>
          </a:prstGeom>
          <a:noFill/>
        </p:spPr>
      </p:pic>
      <p:pic>
        <p:nvPicPr>
          <p:cNvPr id="6" name="Picture 6" descr="C:\Users\HP\Favorites\Desktop\Новая папка (5)\DSCN2552.JPG"/>
          <p:cNvPicPr>
            <a:picLocks noChangeAspect="1" noChangeArrowheads="1"/>
          </p:cNvPicPr>
          <p:nvPr/>
        </p:nvPicPr>
        <p:blipFill rotWithShape="1">
          <a:blip r:embed="rId5" cstate="print"/>
          <a:srcRect r="24226"/>
          <a:stretch/>
        </p:blipFill>
        <p:spPr bwMode="auto">
          <a:xfrm>
            <a:off x="395000" y="1825336"/>
            <a:ext cx="2226521" cy="2204034"/>
          </a:xfrm>
          <a:prstGeom prst="rect">
            <a:avLst/>
          </a:prstGeom>
          <a:noFill/>
        </p:spPr>
      </p:pic>
      <p:pic>
        <p:nvPicPr>
          <p:cNvPr id="7" name="Picture 3" descr="C:\Users\HP\Favorites\Desktop\Новая папка (5)\DSCN25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59878" y="1825336"/>
            <a:ext cx="2938381" cy="2204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114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4597"/>
            <a:ext cx="8515350" cy="515407"/>
          </a:xfrm>
        </p:spPr>
        <p:txBody>
          <a:bodyPr>
            <a:normAutofit fontScale="90000"/>
          </a:bodyPr>
          <a:lstStyle/>
          <a:p>
            <a:pPr algn="ctr"/>
            <a:r>
              <a:rPr lang="tt-RU" b="1" dirty="0" smtClean="0">
                <a:solidFill>
                  <a:srgbClr val="7030A0"/>
                </a:solidFill>
                <a:latin typeface="Century" panose="02040604050505020304" pitchFamily="18" charset="0"/>
              </a:rPr>
              <a:t>Взаимодействие с родителями.</a:t>
            </a:r>
            <a:endParaRPr lang="ru-RU" b="1" dirty="0">
              <a:solidFill>
                <a:srgbClr val="7030A0"/>
              </a:solidFill>
              <a:latin typeface="Century" panose="02040604050505020304" pitchFamily="18" charset="0"/>
            </a:endParaRPr>
          </a:p>
        </p:txBody>
      </p:sp>
      <p:pic>
        <p:nvPicPr>
          <p:cNvPr id="3" name="Picture 5" descr="C:\Users\HP\Favorites\Desktop\Антон\алия\0Alice\Новая папка (5)\DSCN2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97155" y="1132868"/>
            <a:ext cx="3150878" cy="23631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6" descr="C:\Users\HP\Favorites\Desktop\Антон\алия\0Alice\Новая папка (5)\DSCN2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05" y="4047894"/>
            <a:ext cx="2902140" cy="217660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409" y="4059690"/>
            <a:ext cx="2883018" cy="2164810"/>
          </a:xfrm>
          <a:prstGeom prst="rect">
            <a:avLst/>
          </a:prstGeom>
        </p:spPr>
      </p:pic>
      <p:pic>
        <p:nvPicPr>
          <p:cNvPr id="6" name="Picture 4" descr="C:\Users\HP\Favorites\Desktop\Антон\алия\0Alice\Новая папка (5)\DSCN25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196090" y="1128914"/>
            <a:ext cx="3119242" cy="2339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C:\Users\HP\Favorites\Desktop\Антон\алия\0Alice\Новая папка (5)\DSCN25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1316" y="895993"/>
            <a:ext cx="3643225" cy="2904116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obliqueTop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73478" y="4123993"/>
            <a:ext cx="2698902" cy="202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934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255" y="734096"/>
            <a:ext cx="7886700" cy="5211048"/>
          </a:xfrm>
        </p:spPr>
        <p:txBody>
          <a:bodyPr>
            <a:normAutofit/>
          </a:bodyPr>
          <a:lstStyle/>
          <a:p>
            <a:pPr marL="0" indent="0" algn="ctr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 algn="ctr" fontAlgn="t">
              <a:lnSpc>
                <a:spcPct val="100000"/>
              </a:lnSpc>
              <a:spcBef>
                <a:spcPts val="0"/>
              </a:spcBef>
              <a:buNone/>
            </a:pPr>
            <a:endParaRPr lang="ru-RU" sz="3200" dirty="0" smtClean="0">
              <a:latin typeface="Century" panose="020406040505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Century" panose="02040604050505020304" pitchFamily="18" charset="0"/>
                <a:ea typeface="Times New Roman" panose="02020603050405020304" pitchFamily="18" charset="0"/>
              </a:rPr>
              <a:t>	Создание </a:t>
            </a:r>
            <a:r>
              <a:rPr lang="ru-RU" sz="2000" dirty="0">
                <a:latin typeface="Century" panose="02040604050505020304" pitchFamily="18" charset="0"/>
                <a:ea typeface="Times New Roman" panose="02020603050405020304" pitchFamily="18" charset="0"/>
              </a:rPr>
              <a:t>условий для полноценного развития дошкольников по всем образовательным областям ФГОС в соответствии с конкретными особенностями и требованиями образовательной программы </a:t>
            </a:r>
            <a:r>
              <a:rPr lang="ru-RU" sz="2000" dirty="0" smtClean="0">
                <a:latin typeface="Century" panose="02040604050505020304" pitchFamily="18" charset="0"/>
                <a:ea typeface="Times New Roman" panose="02020603050405020304" pitchFamily="18" charset="0"/>
              </a:rPr>
              <a:t>“От рождения до школы”.</a:t>
            </a:r>
            <a:endParaRPr lang="ru-RU" sz="2000" dirty="0">
              <a:latin typeface="Century" panose="020406040505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1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495" y="321973"/>
            <a:ext cx="7886700" cy="5595870"/>
          </a:xfrm>
        </p:spPr>
        <p:txBody>
          <a:bodyPr>
            <a:noAutofit/>
          </a:bodyPr>
          <a:lstStyle/>
          <a:p>
            <a:pPr lvl="0" indent="228600">
              <a:spcBef>
                <a:spcPts val="1000"/>
              </a:spcBef>
            </a:pPr>
            <a:r>
              <a:rPr lang="ru-RU" sz="3300" b="1" dirty="0" smtClean="0">
                <a:solidFill>
                  <a:srgbClr val="FF0000"/>
                </a:solidFill>
                <a:latin typeface="Century" panose="02040604050505020304" pitchFamily="18" charset="0"/>
                <a:ea typeface="Times New Roman"/>
                <a:cs typeface="+mn-cs"/>
              </a:rPr>
              <a:t>                   Заключение</a:t>
            </a:r>
            <a:r>
              <a:rPr lang="ru-RU" sz="1800" dirty="0">
                <a:latin typeface="Century" panose="02040604050505020304" pitchFamily="18" charset="0"/>
                <a:ea typeface="Times New Roman"/>
                <a:cs typeface="+mn-cs"/>
              </a:rPr>
              <a:t/>
            </a:r>
            <a:br>
              <a:rPr lang="ru-RU" sz="1800" dirty="0">
                <a:latin typeface="Century" panose="02040604050505020304" pitchFamily="18" charset="0"/>
                <a:ea typeface="Times New Roman"/>
                <a:cs typeface="+mn-cs"/>
              </a:rPr>
            </a:br>
            <a:r>
              <a:rPr lang="ru-RU" sz="1800" dirty="0" smtClean="0">
                <a:latin typeface="Century" panose="02040604050505020304" pitchFamily="18" charset="0"/>
                <a:ea typeface="Times New Roman"/>
                <a:cs typeface="+mn-cs"/>
              </a:rPr>
              <a:t/>
            </a:r>
            <a:br>
              <a:rPr lang="ru-RU" sz="1800" dirty="0" smtClean="0">
                <a:latin typeface="Century" panose="02040604050505020304" pitchFamily="18" charset="0"/>
                <a:ea typeface="Times New Roman"/>
                <a:cs typeface="+mn-cs"/>
              </a:rPr>
            </a:br>
            <a:r>
              <a:rPr lang="ru-RU" sz="1800" dirty="0" smtClean="0">
                <a:latin typeface="Century" panose="02040604050505020304" pitchFamily="18" charset="0"/>
                <a:ea typeface="Times New Roman"/>
                <a:cs typeface="+mn-cs"/>
              </a:rPr>
              <a:t>	</a:t>
            </a:r>
            <a:r>
              <a:rPr lang="ru-RU" sz="1800" dirty="0" smtClean="0">
                <a:latin typeface="Century" panose="02040604050505020304" pitchFamily="18" charset="0"/>
                <a:ea typeface="Calibri"/>
                <a:cs typeface="Times New Roman" panose="02020603050405020304" pitchFamily="18" charset="0"/>
              </a:rPr>
              <a:t>Главной </a:t>
            </a:r>
            <a:r>
              <a:rPr lang="ru-RU" sz="1800" dirty="0">
                <a:latin typeface="Century" panose="02040604050505020304" pitchFamily="18" charset="0"/>
                <a:ea typeface="Calibri"/>
                <a:cs typeface="Times New Roman" panose="02020603050405020304" pitchFamily="18" charset="0"/>
              </a:rPr>
              <a:t>задачей воспитания дошкольников являются создание у детей чувства эмоционального комфорта и психологической защищённости. </a:t>
            </a:r>
            <a:r>
              <a:rPr lang="ru-RU" sz="1800" dirty="0" smtClean="0">
                <a:latin typeface="Century" panose="02040604050505020304" pitchFamily="18" charset="0"/>
                <a:ea typeface="Calibri"/>
                <a:cs typeface="Times New Roman" panose="02020603050405020304" pitchFamily="18" charset="0"/>
              </a:rPr>
              <a:t>Поэтому</a:t>
            </a:r>
            <a:r>
              <a:rPr lang="ru-RU" sz="1800" dirty="0">
                <a:latin typeface="Century" panose="02040604050505020304" pitchFamily="18" charset="0"/>
                <a:ea typeface="Calibri"/>
                <a:cs typeface="Times New Roman" panose="02020603050405020304" pitchFamily="18" charset="0"/>
              </a:rPr>
              <a:t>, важным является и среда, в которой проходит воспитательный </a:t>
            </a:r>
            <a:r>
              <a:rPr lang="ru-RU" sz="1800" dirty="0" smtClean="0">
                <a:latin typeface="Century" panose="02040604050505020304" pitchFamily="18" charset="0"/>
                <a:ea typeface="Calibri"/>
                <a:cs typeface="Times New Roman" panose="02020603050405020304" pitchFamily="18" charset="0"/>
              </a:rPr>
              <a:t>процесс. </a:t>
            </a:r>
            <a:r>
              <a:rPr lang="ru-RU" sz="1800" dirty="0" smtClean="0">
                <a:latin typeface="Century" panose="02040604050505020304" pitchFamily="18" charset="0"/>
                <a:ea typeface="+mn-ea"/>
                <a:cs typeface="Times New Roman" pitchFamily="18" charset="0"/>
              </a:rPr>
              <a:t>Организованная  </a:t>
            </a:r>
            <a:r>
              <a:rPr lang="ru-RU" sz="1800" dirty="0">
                <a:latin typeface="Century" panose="02040604050505020304" pitchFamily="18" charset="0"/>
                <a:ea typeface="+mn-ea"/>
                <a:cs typeface="Times New Roman" pitchFamily="18" charset="0"/>
              </a:rPr>
              <a:t>в дошкольном образовательном учреждении  развивающая  предметно-пространственная среда  позволяет каждому ребенку найти занятие по душе, поверить в свои силы и способности, научиться взаимодействовать со взрослыми и сверстниками, понимать и оценивать их чувства, </a:t>
            </a:r>
            <a:r>
              <a:rPr lang="ru-RU" sz="1800" dirty="0" smtClean="0">
                <a:latin typeface="Century" panose="02040604050505020304" pitchFamily="18" charset="0"/>
                <a:ea typeface="+mn-ea"/>
                <a:cs typeface="Times New Roman" pitchFamily="18" charset="0"/>
              </a:rPr>
              <a:t>а именно это и лежит в основе развивающего обучения.</a:t>
            </a:r>
            <a:r>
              <a:rPr lang="ru-RU" sz="1800" dirty="0" smtClean="0">
                <a:latin typeface="Century" panose="02040604050505020304" pitchFamily="18" charset="0"/>
                <a:ea typeface="+mn-ea"/>
                <a:cs typeface="+mn-cs"/>
              </a:rPr>
              <a:t/>
            </a:r>
            <a:br>
              <a:rPr lang="ru-RU" sz="1800" dirty="0" smtClean="0">
                <a:latin typeface="Century" panose="02040604050505020304" pitchFamily="18" charset="0"/>
                <a:ea typeface="+mn-ea"/>
                <a:cs typeface="+mn-cs"/>
              </a:rPr>
            </a:br>
            <a:r>
              <a:rPr lang="ru-RU" sz="1800" dirty="0">
                <a:latin typeface="Century" panose="02040604050505020304" pitchFamily="18" charset="0"/>
                <a:ea typeface="+mn-ea"/>
                <a:cs typeface="+mn-cs"/>
              </a:rPr>
              <a:t>	</a:t>
            </a:r>
            <a:r>
              <a:rPr lang="ru-RU" sz="1800" dirty="0" smtClean="0">
                <a:latin typeface="Century" panose="02040604050505020304" pitchFamily="18" charset="0"/>
                <a:ea typeface="Times New Roman"/>
                <a:cs typeface="+mn-cs"/>
              </a:rPr>
              <a:t>Таким </a:t>
            </a:r>
            <a:r>
              <a:rPr lang="ru-RU" sz="1800" dirty="0">
                <a:latin typeface="Century" panose="02040604050505020304" pitchFamily="18" charset="0"/>
                <a:ea typeface="Times New Roman"/>
                <a:cs typeface="+mn-cs"/>
              </a:rPr>
              <a:t>образом, созданная нами предметно-развивающая среда  служит интересам и потребностям ребенка, обогащает развитие специфических видов деятельности, обеспечивает «зону ближайшего развития» ребенка, побуждает делать сознательный выбор, выдвигать и реализовывать собственные инициативы, принимать самостоятельные решения, развивать творческие способности, а так же формировать личностные качества воспитанников и их жизненный опыт</a:t>
            </a:r>
            <a:r>
              <a:rPr lang="ru-RU" sz="1800" dirty="0" smtClean="0">
                <a:latin typeface="Century" panose="02040604050505020304" pitchFamily="18" charset="0"/>
                <a:ea typeface="Times New Roman"/>
                <a:cs typeface="+mn-cs"/>
              </a:rPr>
              <a:t>.</a:t>
            </a:r>
            <a:endParaRPr 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1393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5600" y="1930982"/>
            <a:ext cx="6084712" cy="2123658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</a:t>
            </a:r>
          </a:p>
          <a:p>
            <a:pPr algn="ctr"/>
            <a:r>
              <a:rPr lang="ru-RU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 внимание!</a:t>
            </a:r>
            <a:endParaRPr lang="ru-RU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 descr="https://i.pinimg.com/originals/73/25/b5/7325b5da1c12314824328579aeed59f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751" y="790222"/>
            <a:ext cx="2354761" cy="220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24" y="3114892"/>
            <a:ext cx="3245476" cy="3916788"/>
          </a:xfrm>
          <a:prstGeom prst="rect">
            <a:avLst/>
          </a:prstGeom>
        </p:spPr>
      </p:pic>
      <p:pic>
        <p:nvPicPr>
          <p:cNvPr id="6" name="Picture 2" descr="https://shananarocks.files.wordpress.com/2009/06/butterfly.gif?w=50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198512" y="5073286"/>
            <a:ext cx="2331074" cy="1634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100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456" y="579549"/>
            <a:ext cx="8461419" cy="5151550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0BD0D9"/>
              </a:buClr>
              <a:buSzPct val="95000"/>
              <a:buNone/>
            </a:pPr>
            <a:r>
              <a:rPr lang="ru-RU" sz="24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 smtClean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:</a:t>
            </a:r>
            <a:endParaRPr lang="ru-RU" sz="1800" dirty="0" smtClean="0">
              <a:latin typeface="Century" panose="020406040505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0BD0D9"/>
              </a:buClr>
              <a:buSzPct val="95000"/>
              <a:buNone/>
            </a:pPr>
            <a:r>
              <a:rPr lang="ru-RU" sz="1900" dirty="0" smtClean="0">
                <a:latin typeface="Century" panose="02040604050505020304" pitchFamily="18" charset="0"/>
                <a:ea typeface="Calibri"/>
                <a:cs typeface="Times New Roman" panose="02020603050405020304" pitchFamily="18" charset="0"/>
              </a:rPr>
              <a:t>Обеспечить целенаправленный процесс создания условий для повышения профессионального уровня педагогов и для </a:t>
            </a:r>
            <a:r>
              <a:rPr lang="ru-RU" sz="1900" dirty="0">
                <a:latin typeface="Century" panose="02040604050505020304" pitchFamily="18" charset="0"/>
                <a:ea typeface="Calibri"/>
                <a:cs typeface="Times New Roman" panose="02020603050405020304" pitchFamily="18" charset="0"/>
              </a:rPr>
              <a:t>развития ключевых профессиональных компетентностей  </a:t>
            </a:r>
            <a:r>
              <a:rPr lang="ru-RU" sz="1900" dirty="0" smtClean="0">
                <a:latin typeface="Century" panose="02040604050505020304" pitchFamily="18" charset="0"/>
                <a:ea typeface="Calibri"/>
                <a:cs typeface="Times New Roman" panose="02020603050405020304" pitchFamily="18" charset="0"/>
              </a:rPr>
              <a:t>в вопросах инновационного подхода к организации предметно-пространственной развивающей среды в группе.</a:t>
            </a:r>
            <a:endParaRPr lang="ru-RU" sz="1900" dirty="0" smtClean="0">
              <a:latin typeface="Century" panose="020406040505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ED7D31"/>
              </a:buClr>
              <a:buSzPct val="60000"/>
              <a:buNone/>
              <a:defRPr/>
            </a:pPr>
            <a:r>
              <a:rPr lang="ru-RU" sz="1900" dirty="0" smtClean="0">
                <a:latin typeface="Century" panose="02040604050505020304" pitchFamily="18" charset="0"/>
              </a:rPr>
              <a:t>	Создать:</a:t>
            </a:r>
            <a:endParaRPr lang="ru-RU" sz="1900" dirty="0">
              <a:latin typeface="Century" panose="020406040505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ED7D31"/>
              </a:buClr>
              <a:buSzPct val="60000"/>
              <a:buNone/>
              <a:defRPr/>
            </a:pPr>
            <a:r>
              <a:rPr lang="ru-RU" sz="1900" dirty="0">
                <a:latin typeface="Century" panose="02040604050505020304" pitchFamily="18" charset="0"/>
              </a:rPr>
              <a:t>• атмосферу эмоционального комфорта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ED7D31"/>
              </a:buClr>
              <a:buSzPct val="60000"/>
              <a:buNone/>
              <a:defRPr/>
            </a:pPr>
            <a:r>
              <a:rPr lang="ru-RU" sz="1900" dirty="0">
                <a:latin typeface="Century" panose="02040604050505020304" pitchFamily="18" charset="0"/>
              </a:rPr>
              <a:t>• условия для физического </a:t>
            </a:r>
            <a:r>
              <a:rPr lang="ru-RU" sz="1900" dirty="0" smtClean="0">
                <a:latin typeface="Century" panose="02040604050505020304" pitchFamily="18" charset="0"/>
              </a:rPr>
              <a:t>развития, творческого самовыражения, возможности </a:t>
            </a:r>
            <a:r>
              <a:rPr lang="ru-RU" sz="1900" dirty="0">
                <a:latin typeface="Century" panose="02040604050505020304" pitchFamily="18" charset="0"/>
              </a:rPr>
              <a:t>проявления познавательной </a:t>
            </a:r>
            <a:r>
              <a:rPr lang="ru-RU" sz="1900" dirty="0" smtClean="0">
                <a:latin typeface="Century" panose="02040604050505020304" pitchFamily="18" charset="0"/>
              </a:rPr>
              <a:t>активности, участия </a:t>
            </a:r>
            <a:r>
              <a:rPr lang="ru-RU" sz="1900" dirty="0">
                <a:latin typeface="Century" panose="02040604050505020304" pitchFamily="18" charset="0"/>
              </a:rPr>
              <a:t>родителей в жизни  </a:t>
            </a:r>
            <a:r>
              <a:rPr lang="ru-RU" sz="1900" dirty="0" smtClean="0">
                <a:latin typeface="Century" panose="02040604050505020304" pitchFamily="18" charset="0"/>
              </a:rPr>
              <a:t>ДОУ</a:t>
            </a:r>
          </a:p>
          <a:p>
            <a:pPr marL="0" lvl="0" indent="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endParaRPr lang="ru-RU" altLang="ru-RU" sz="1900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marL="0" lvl="0" indent="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altLang="ru-RU" sz="1900" dirty="0" smtClean="0">
                <a:solidFill>
                  <a:prstClr val="black"/>
                </a:solidFill>
                <a:latin typeface="Century" panose="02040604050505020304" pitchFamily="18" charset="0"/>
              </a:rPr>
              <a:t>	С</a:t>
            </a:r>
            <a:r>
              <a:rPr lang="en-US" altLang="ru-RU" sz="19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пособствова</a:t>
            </a:r>
            <a:r>
              <a:rPr lang="ru-RU" altLang="ru-RU" sz="19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ние</a:t>
            </a:r>
            <a:r>
              <a:rPr lang="en-US" altLang="ru-RU" sz="19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en-US" altLang="ru-RU" sz="1900" dirty="0">
                <a:solidFill>
                  <a:prstClr val="black"/>
                </a:solidFill>
                <a:latin typeface="Century" panose="02040604050505020304" pitchFamily="18" charset="0"/>
              </a:rPr>
              <a:t>реализации образовательных областей в образовательном процессе, </a:t>
            </a:r>
            <a:r>
              <a:rPr lang="en-US" altLang="ru-RU" sz="19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включающем</a:t>
            </a:r>
            <a:r>
              <a:rPr lang="ru-RU" altLang="ru-RU" sz="19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en-US" altLang="ru-RU" sz="19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совместную </a:t>
            </a:r>
            <a:r>
              <a:rPr lang="en-US" altLang="ru-RU" sz="1900" dirty="0">
                <a:solidFill>
                  <a:prstClr val="black"/>
                </a:solidFill>
                <a:latin typeface="Century" panose="02040604050505020304" pitchFamily="18" charset="0"/>
              </a:rPr>
              <a:t>партнерскую деятельность взрослого и </a:t>
            </a:r>
            <a:r>
              <a:rPr lang="en-US" altLang="ru-RU" sz="19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дете</a:t>
            </a:r>
            <a:r>
              <a:rPr lang="ru-RU" altLang="ru-RU" sz="19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й и </a:t>
            </a:r>
            <a:r>
              <a:rPr lang="en-US" altLang="ru-RU" sz="19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самостоятельную </a:t>
            </a:r>
            <a:r>
              <a:rPr lang="en-US" altLang="ru-RU" sz="1900" dirty="0">
                <a:solidFill>
                  <a:prstClr val="black"/>
                </a:solidFill>
                <a:latin typeface="Century" panose="02040604050505020304" pitchFamily="18" charset="0"/>
              </a:rPr>
              <a:t>деятельность самих детей в условиях созданной педагогами предметной развивающей образовательной среды, обеспечивающей выбор каждым ребенком деятельности по интересам и позволяющей ему взаимодействовать со сверстниками или действовать индивидуально.</a:t>
            </a:r>
            <a:endParaRPr lang="ru-RU" altLang="ru-RU" sz="1900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036" y="940158"/>
            <a:ext cx="5532213" cy="1046544"/>
          </a:xfrm>
        </p:spPr>
        <p:txBody>
          <a:bodyPr>
            <a:normAutofit/>
          </a:bodyPr>
          <a:lstStyle/>
          <a:p>
            <a:r>
              <a:rPr lang="ru-RU" altLang="ru-RU" sz="3200" b="1" kern="0" dirty="0">
                <a:solidFill>
                  <a:srgbClr val="FF0000"/>
                </a:solidFill>
                <a:latin typeface="Arial"/>
              </a:rPr>
              <a:t> 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2372" y="399790"/>
            <a:ext cx="7886700" cy="2897202"/>
          </a:xfrm>
        </p:spPr>
        <p:txBody>
          <a:bodyPr>
            <a:normAutofit lnSpcReduction="10000"/>
          </a:bodyPr>
          <a:lstStyle/>
          <a:p>
            <a:pPr lvl="0" algn="ctr" defTabSz="457200" eaLnBrk="0" fontAlgn="base" hangingPunct="0">
              <a:lnSpc>
                <a:spcPct val="83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b="1" kern="0" dirty="0">
                <a:solidFill>
                  <a:srgbClr val="FF0000"/>
                </a:solidFill>
                <a:latin typeface="Century" panose="02040604050505020304" pitchFamily="18" charset="0"/>
              </a:rPr>
              <a:t>Требования ФГОС </a:t>
            </a:r>
            <a:r>
              <a:rPr lang="ru-RU" altLang="ru-RU" b="1" kern="0" dirty="0" smtClean="0">
                <a:solidFill>
                  <a:srgbClr val="FF0000"/>
                </a:solidFill>
                <a:latin typeface="Century" panose="02040604050505020304" pitchFamily="18" charset="0"/>
              </a:rPr>
              <a:t>к  предметно-пространственной </a:t>
            </a:r>
            <a:r>
              <a:rPr lang="ru-RU" altLang="ru-RU" b="1" kern="0" dirty="0">
                <a:solidFill>
                  <a:srgbClr val="FF0000"/>
                </a:solidFill>
                <a:latin typeface="Century" panose="02040604050505020304" pitchFamily="18" charset="0"/>
              </a:rPr>
              <a:t>развивающей среде: </a:t>
            </a:r>
            <a:endParaRPr lang="ru-RU" altLang="ru-RU" b="1" kern="0" dirty="0" smtClean="0">
              <a:solidFill>
                <a:srgbClr val="FF0000"/>
              </a:solidFill>
              <a:latin typeface="Century" panose="02040604050505020304" pitchFamily="18" charset="0"/>
            </a:endParaRPr>
          </a:p>
          <a:p>
            <a:pPr lvl="0" defTabSz="457200" eaLnBrk="0" fontAlgn="base" hangingPunct="0">
              <a:lnSpc>
                <a:spcPct val="83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900" kern="0" dirty="0" smtClean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lvl="0" defTabSz="457200" eaLnBrk="0" fontAlgn="base" hangingPunct="0">
              <a:lnSpc>
                <a:spcPct val="83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900" kern="0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	1. Доступность </a:t>
            </a:r>
            <a:r>
              <a:rPr lang="ru-RU" altLang="ru-RU" sz="1900" kern="0" dirty="0">
                <a:latin typeface="Century" panose="02040604050505020304" pitchFamily="18" charset="0"/>
                <a:cs typeface="Times New Roman" panose="02020603050405020304" pitchFamily="18" charset="0"/>
              </a:rPr>
              <a:t>для воспитанников всех </a:t>
            </a:r>
            <a:r>
              <a:rPr lang="ru-RU" altLang="ru-RU" sz="1900" kern="0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центров по образовательным областям в свете требований ФГОС, </a:t>
            </a:r>
            <a:r>
              <a:rPr lang="ru-RU" altLang="ru-RU" sz="1900" kern="0" dirty="0">
                <a:latin typeface="Century" panose="02040604050505020304" pitchFamily="18" charset="0"/>
                <a:cs typeface="Times New Roman" panose="02020603050405020304" pitchFamily="18" charset="0"/>
              </a:rPr>
              <a:t>где осуществляется образовательный процесс. </a:t>
            </a:r>
            <a:endParaRPr lang="ru-RU" altLang="ru-RU" sz="1900" kern="0" dirty="0" smtClean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lvl="0" defTabSz="457200" eaLnBrk="0" fontAlgn="base" hangingPunct="0">
              <a:lnSpc>
                <a:spcPct val="83000"/>
              </a:lnSpc>
              <a:spcBef>
                <a:spcPts val="1425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900" kern="0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	2</a:t>
            </a:r>
            <a:r>
              <a:rPr lang="ru-RU" altLang="ru-RU" sz="1900" kern="0" dirty="0">
                <a:latin typeface="Century" panose="02040604050505020304" pitchFamily="18" charset="0"/>
                <a:cs typeface="Times New Roman" panose="02020603050405020304" pitchFamily="18" charset="0"/>
              </a:rPr>
              <a:t>. Свободный доступ воспитанников к играм, игрушкам, материалам, пособиям, обеспечивающих все основные виды деятельности</a:t>
            </a:r>
            <a:r>
              <a:rPr lang="ru-RU" altLang="ru-RU" sz="1900" kern="0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900" kern="0" dirty="0" smtClean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372" y="3296992"/>
            <a:ext cx="7886700" cy="3331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b="1" kern="0" dirty="0">
                <a:solidFill>
                  <a:srgbClr val="FF0000"/>
                </a:solidFill>
                <a:latin typeface="Century" panose="02040604050505020304" pitchFamily="18" charset="0"/>
              </a:rPr>
              <a:t>Предметно – пространственная развивающая среда должна организовываться с учётом требований ФГОС, где чётко прослеживаются все пять образовательных областей:</a:t>
            </a:r>
          </a:p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1600" b="1" dirty="0">
              <a:latin typeface="Century" panose="02040604050505020304" pitchFamily="18" charset="0"/>
            </a:endParaRPr>
          </a:p>
          <a:p>
            <a:pPr lvl="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900" dirty="0">
                <a:latin typeface="Century" panose="02040604050505020304" pitchFamily="18" charset="0"/>
              </a:rPr>
              <a:t>1) социально-коммуникативная,</a:t>
            </a:r>
            <a:br>
              <a:rPr lang="ru-RU" altLang="ru-RU" sz="1900" dirty="0">
                <a:latin typeface="Century" panose="02040604050505020304" pitchFamily="18" charset="0"/>
              </a:rPr>
            </a:br>
            <a:r>
              <a:rPr lang="ru-RU" altLang="ru-RU" sz="1900" dirty="0">
                <a:latin typeface="Century" panose="02040604050505020304" pitchFamily="18" charset="0"/>
              </a:rPr>
              <a:t>2) познавательная,</a:t>
            </a:r>
            <a:br>
              <a:rPr lang="ru-RU" altLang="ru-RU" sz="1900" dirty="0">
                <a:latin typeface="Century" panose="02040604050505020304" pitchFamily="18" charset="0"/>
              </a:rPr>
            </a:br>
            <a:r>
              <a:rPr lang="ru-RU" altLang="ru-RU" sz="1900" dirty="0">
                <a:latin typeface="Century" panose="02040604050505020304" pitchFamily="18" charset="0"/>
              </a:rPr>
              <a:t>3) речевая,</a:t>
            </a:r>
            <a:br>
              <a:rPr lang="ru-RU" altLang="ru-RU" sz="1900" dirty="0">
                <a:latin typeface="Century" panose="02040604050505020304" pitchFamily="18" charset="0"/>
              </a:rPr>
            </a:br>
            <a:r>
              <a:rPr lang="ru-RU" altLang="ru-RU" sz="1900" dirty="0">
                <a:latin typeface="Century" panose="02040604050505020304" pitchFamily="18" charset="0"/>
              </a:rPr>
              <a:t>4) художественно-эстетическая,</a:t>
            </a:r>
            <a:br>
              <a:rPr lang="ru-RU" altLang="ru-RU" sz="1900" dirty="0">
                <a:latin typeface="Century" panose="02040604050505020304" pitchFamily="18" charset="0"/>
              </a:rPr>
            </a:br>
            <a:r>
              <a:rPr lang="ru-RU" altLang="ru-RU" sz="1900" dirty="0">
                <a:latin typeface="Century" panose="02040604050505020304" pitchFamily="18" charset="0"/>
              </a:rPr>
              <a:t>5) физическая.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3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791" y="135467"/>
            <a:ext cx="6923131" cy="727975"/>
          </a:xfrm>
        </p:spPr>
        <p:txBody>
          <a:bodyPr>
            <a:normAutofit fontScale="90000"/>
          </a:bodyPr>
          <a:lstStyle/>
          <a:p>
            <a:pPr lvl="0" algn="ctr" defTabSz="457200" eaLnBrk="0" fontAlgn="base" hangingPunct="0">
              <a:lnSpc>
                <a:spcPct val="93000"/>
              </a:lnSpc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Центры </a:t>
            </a:r>
            <a:r>
              <a:rPr lang="ru-RU" altLang="ru-RU" sz="2400" b="1" dirty="0">
                <a:solidFill>
                  <a:srgbClr val="FF0000"/>
                </a:solidFill>
                <a:latin typeface="Century" panose="02040604050505020304" pitchFamily="18" charset="0"/>
              </a:rPr>
              <a:t>по образовательным областям в </a:t>
            </a:r>
            <a:r>
              <a:rPr lang="ru-RU" altLang="ru-RU" sz="2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соответствии с требованиями ФГОС</a:t>
            </a:r>
            <a:endParaRPr lang="ru-RU" sz="2400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482365"/>
              </p:ext>
            </p:extLst>
          </p:nvPr>
        </p:nvGraphicFramePr>
        <p:xfrm>
          <a:off x="296047" y="863442"/>
          <a:ext cx="8397025" cy="5821191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79405">
                  <a:extLst>
                    <a:ext uri="{9D8B030D-6E8A-4147-A177-3AD203B41FA5}">
                      <a16:colId xmlns:a16="http://schemas.microsoft.com/office/drawing/2014/main" val="1994376828"/>
                    </a:ext>
                  </a:extLst>
                </a:gridCol>
                <a:gridCol w="1785013">
                  <a:extLst>
                    <a:ext uri="{9D8B030D-6E8A-4147-A177-3AD203B41FA5}">
                      <a16:colId xmlns:a16="http://schemas.microsoft.com/office/drawing/2014/main" val="795433358"/>
                    </a:ext>
                  </a:extLst>
                </a:gridCol>
                <a:gridCol w="1573797">
                  <a:extLst>
                    <a:ext uri="{9D8B030D-6E8A-4147-A177-3AD203B41FA5}">
                      <a16:colId xmlns:a16="http://schemas.microsoft.com/office/drawing/2014/main" val="2466970149"/>
                    </a:ext>
                  </a:extLst>
                </a:gridCol>
                <a:gridCol w="1710317">
                  <a:extLst>
                    <a:ext uri="{9D8B030D-6E8A-4147-A177-3AD203B41FA5}">
                      <a16:colId xmlns:a16="http://schemas.microsoft.com/office/drawing/2014/main" val="4042773751"/>
                    </a:ext>
                  </a:extLst>
                </a:gridCol>
                <a:gridCol w="1648493">
                  <a:extLst>
                    <a:ext uri="{9D8B030D-6E8A-4147-A177-3AD203B41FA5}">
                      <a16:colId xmlns:a16="http://schemas.microsoft.com/office/drawing/2014/main" val="1441738920"/>
                    </a:ext>
                  </a:extLst>
                </a:gridCol>
              </a:tblGrid>
              <a:tr h="7695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Социально-коммуникативное развитие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Познавательное развитие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Речевое развитие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Художественно-эстетическое развитие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Физическое</a:t>
                      </a:r>
                      <a:r>
                        <a:rPr lang="ru-RU" sz="1400" baseline="0" dirty="0" smtClean="0">
                          <a:latin typeface="Century" panose="02040604050505020304" pitchFamily="18" charset="0"/>
                        </a:rPr>
                        <a:t> развитие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471586"/>
                  </a:ext>
                </a:extLst>
              </a:tr>
              <a:tr h="4708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Центр правил</a:t>
                      </a:r>
                      <a:r>
                        <a:rPr lang="ru-RU" sz="1400" baseline="0" dirty="0" smtClean="0">
                          <a:latin typeface="Century" panose="02040604050505020304" pitchFamily="18" charset="0"/>
                        </a:rPr>
                        <a:t> дорожного движения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Уголок</a:t>
                      </a:r>
                      <a:r>
                        <a:rPr lang="ru-RU" sz="1400" baseline="0" dirty="0" smtClean="0">
                          <a:latin typeface="Century" panose="02040604050505020304" pitchFamily="18" charset="0"/>
                        </a:rPr>
                        <a:t> природы и экспериментирования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Центр речевого развития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Уголок творчества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Центр физического развития (спортивный уголок)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432138"/>
                  </a:ext>
                </a:extLst>
              </a:tr>
              <a:tr h="8195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Центр пожарной безопасности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Уголок УМК,</a:t>
                      </a:r>
                      <a:r>
                        <a:rPr lang="ru-RU" sz="1400" baseline="0" dirty="0" smtClean="0">
                          <a:latin typeface="Century" panose="02040604050505020304" pitchFamily="18" charset="0"/>
                        </a:rPr>
                        <a:t> ЭРС</a:t>
                      </a:r>
                      <a:endParaRPr lang="ru-RU" sz="1400" dirty="0" smtClean="0">
                        <a:latin typeface="Century" panose="020406040505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Книжный</a:t>
                      </a:r>
                      <a:r>
                        <a:rPr lang="ru-RU" sz="1400" baseline="0" dirty="0" smtClean="0">
                          <a:latin typeface="Century" panose="02040604050505020304" pitchFamily="18" charset="0"/>
                        </a:rPr>
                        <a:t> уголок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Центр театрализованной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679850"/>
                  </a:ext>
                </a:extLst>
              </a:tr>
              <a:tr h="61125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Центр труда, уголок дежурств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Центр конструирования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Музыкальный уголок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1400" dirty="0" smtClean="0">
                          <a:latin typeface="Century" panose="02040604050505020304" pitchFamily="18" charset="0"/>
                        </a:rPr>
                        <a:t>Уголок уединения</a:t>
                      </a:r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646693"/>
                  </a:ext>
                </a:extLst>
              </a:tr>
              <a:tr h="4708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Центр игровой активности (сюжетно-ролевых игр)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Центр математического развития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202184"/>
                  </a:ext>
                </a:extLst>
              </a:tr>
              <a:tr h="758854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Центр «Шашки,</a:t>
                      </a:r>
                      <a:r>
                        <a:rPr lang="ru-RU" sz="1400" baseline="0" dirty="0" smtClean="0">
                          <a:latin typeface="Century" panose="02040604050505020304" pitchFamily="18" charset="0"/>
                        </a:rPr>
                        <a:t> шахматы»</a:t>
                      </a:r>
                      <a:endParaRPr lang="ru-RU" sz="1400" dirty="0" smtClean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478706"/>
                  </a:ext>
                </a:extLst>
              </a:tr>
              <a:tr h="758854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entury" panose="02040604050505020304" pitchFamily="18" charset="0"/>
                        </a:rPr>
                        <a:t>Уголок патриотизма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272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1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8650" y="159064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Социально-коммуникативное</a:t>
            </a:r>
            <a:br>
              <a:rPr lang="ru-RU" sz="40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r>
              <a:rPr lang="ru-RU" sz="40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развитие</a:t>
            </a:r>
            <a:endParaRPr lang="ru-RU" sz="4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i="1" u="sng" dirty="0" smtClean="0">
                <a:latin typeface="Century" panose="02040604050505020304" pitchFamily="18" charset="0"/>
              </a:rPr>
              <a:t>Центр ПДД: </a:t>
            </a:r>
            <a:r>
              <a:rPr lang="ru-RU" sz="1400" dirty="0" smtClean="0">
                <a:latin typeface="Century" panose="02040604050505020304" pitchFamily="18" charset="0"/>
              </a:rPr>
              <a:t> Вопрос безопасности ребенка на улицах города становится все более актуальным в современной жизни. Именно поэтому задача педагогов в ДОУ – планомерно знакомить воспитанников с азами дорожной грамоты, ведь все, что усваивается в дошкольном возрасте, надежно откладывается в человеческой памяти. Частью этой важной работы является обязательное создание во всех группах зоны ПДД. </a:t>
            </a:r>
          </a:p>
          <a:p>
            <a:pPr marL="0" indent="0">
              <a:buNone/>
            </a:pPr>
            <a:r>
              <a:rPr lang="ru-RU" sz="1400" b="1" i="1" u="sng" dirty="0" smtClean="0">
                <a:latin typeface="Century" panose="02040604050505020304" pitchFamily="18" charset="0"/>
              </a:rPr>
              <a:t>Уголок пожарной безопасности: </a:t>
            </a:r>
            <a:r>
              <a:rPr lang="ru-RU" sz="1400" dirty="0" smtClean="0">
                <a:latin typeface="Century" panose="02040604050505020304" pitchFamily="18" charset="0"/>
              </a:rPr>
              <a:t> Забота о сохранении жизни и здоровья детей – важнейшая задача каждого образовательного учреждения, семьи и государства. Противопожарная безопасность в ДОУ одна из обязательных составляющих предметно-развивающей среды. Целью создания уголка стало формирование у дошкольников устойчивых навыков противопожарной безопасности и адекватного поведения в пожарных ситуациях.</a:t>
            </a:r>
          </a:p>
          <a:p>
            <a:pPr marL="0" indent="0">
              <a:buNone/>
            </a:pPr>
            <a:r>
              <a:rPr lang="ru-RU" sz="1400" b="1" i="1" u="sng" dirty="0" smtClean="0">
                <a:latin typeface="Century" panose="02040604050505020304" pitchFamily="18" charset="0"/>
              </a:rPr>
              <a:t>Уголок дежурств: </a:t>
            </a:r>
            <a:r>
              <a:rPr lang="ru-RU" sz="1400" dirty="0" smtClean="0">
                <a:latin typeface="Century" panose="02040604050505020304" pitchFamily="18" charset="0"/>
              </a:rPr>
              <a:t> Данный центр помогает привить позитивные установки к труду и профессии, основы безопасного поведения в быту, социуме, готовности к совместной деятельности. В данном направлении у ребенка формируется сопереживание уважение, самостоятельность и положительная мотивация к какой-либо деятельности в целом.</a:t>
            </a:r>
          </a:p>
          <a:p>
            <a:pPr marL="0" indent="0">
              <a:buNone/>
            </a:pPr>
            <a:r>
              <a:rPr lang="ru-RU" sz="1400" b="1" i="1" u="sng" dirty="0" smtClean="0">
                <a:latin typeface="Century" panose="02040604050505020304" pitchFamily="18" charset="0"/>
              </a:rPr>
              <a:t>Центр игровой </a:t>
            </a:r>
            <a:r>
              <a:rPr lang="ru-RU" sz="1400" b="1" i="1" u="sng" dirty="0">
                <a:latin typeface="Century" panose="02040604050505020304" pitchFamily="18" charset="0"/>
              </a:rPr>
              <a:t>активности: </a:t>
            </a:r>
            <a:r>
              <a:rPr lang="ru-RU" sz="1400" dirty="0">
                <a:latin typeface="Century" panose="02040604050505020304" pitchFamily="18" charset="0"/>
              </a:rPr>
              <a:t> </a:t>
            </a:r>
            <a:r>
              <a:rPr lang="ru-RU" sz="1400" dirty="0" smtClean="0">
                <a:latin typeface="Century" panose="02040604050505020304" pitchFamily="18" charset="0"/>
              </a:rPr>
              <a:t>Игра </a:t>
            </a:r>
            <a:r>
              <a:rPr lang="ru-RU" sz="1400" dirty="0">
                <a:latin typeface="Century" panose="02040604050505020304" pitchFamily="18" charset="0"/>
              </a:rPr>
              <a:t>- основной вид деятельности наших малышей. Яркий, насыщенный игровой центр создает условия для творческой деятельности детей, развивает фантазию, формирует игровые навыки и умения, воспитывает дружеское взаимоотношение между детьми.</a:t>
            </a:r>
            <a:br>
              <a:rPr lang="ru-RU" sz="1400" dirty="0">
                <a:latin typeface="Century" panose="02040604050505020304" pitchFamily="18" charset="0"/>
              </a:rPr>
            </a:br>
            <a:r>
              <a:rPr lang="ru-RU" sz="1400" dirty="0">
                <a:latin typeface="Century" panose="02040604050505020304" pitchFamily="18" charset="0"/>
              </a:rPr>
              <a:t>В свободном доступе для детей находятся атрибуты для зарождающихся в этом возрасте сюжетно- ролевых </a:t>
            </a:r>
            <a:r>
              <a:rPr lang="ru-RU" sz="1400" dirty="0" smtClean="0">
                <a:latin typeface="Century" panose="02040604050505020304" pitchFamily="18" charset="0"/>
              </a:rPr>
              <a:t>игр.</a:t>
            </a:r>
            <a:endParaRPr lang="ru-RU" sz="1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2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675" y="146186"/>
            <a:ext cx="8306564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00CC"/>
                </a:solidFill>
                <a:latin typeface="Century" panose="02040604050505020304" pitchFamily="18" charset="0"/>
              </a:rPr>
              <a:t>Центр правил безопасного поведения детей на дорогах</a:t>
            </a:r>
            <a:endParaRPr lang="ru-RU" b="1" dirty="0">
              <a:solidFill>
                <a:srgbClr val="9900CC"/>
              </a:solidFill>
              <a:latin typeface="Century" panose="020406040505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82" y="1471749"/>
            <a:ext cx="3775301" cy="2831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4924"/>
          <a:stretch/>
        </p:blipFill>
        <p:spPr>
          <a:xfrm>
            <a:off x="1416300" y="1471749"/>
            <a:ext cx="2436326" cy="30884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120" y="4422869"/>
            <a:ext cx="3719287" cy="2414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2" b="23004"/>
          <a:stretch/>
        </p:blipFill>
        <p:spPr>
          <a:xfrm>
            <a:off x="1516826" y="4660019"/>
            <a:ext cx="2335802" cy="21776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3980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6011" y="-959207"/>
            <a:ext cx="2195690" cy="4391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6" y="4487686"/>
            <a:ext cx="4391378" cy="2195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47" y="4487685"/>
            <a:ext cx="4391380" cy="2195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47" y="138638"/>
            <a:ext cx="4391380" cy="2195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56" y="2334328"/>
            <a:ext cx="4442181" cy="2221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3253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722</TotalTime>
  <Words>806</Words>
  <Application>Microsoft Office PowerPoint</Application>
  <PresentationFormat>Экран (4:3)</PresentationFormat>
  <Paragraphs>88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Century</vt:lpstr>
      <vt:lpstr>Times New Roman</vt:lpstr>
      <vt:lpstr>Office Theme</vt:lpstr>
      <vt:lpstr>Создание образовательной среды в соответствии с ФГОС ДО в МБДОУ Пестречинском детском саду №3 «Солнышко»</vt:lpstr>
      <vt:lpstr> </vt:lpstr>
      <vt:lpstr>Презентация PowerPoint</vt:lpstr>
      <vt:lpstr>Презентация PowerPoint</vt:lpstr>
      <vt:lpstr> </vt:lpstr>
      <vt:lpstr>Центры по образовательным областям в соответствии с требованиями ФГОС</vt:lpstr>
      <vt:lpstr>Социально-коммуникативное развитие</vt:lpstr>
      <vt:lpstr>Центр правил безопасного поведения детей на дорогах</vt:lpstr>
      <vt:lpstr>Презентация PowerPoint</vt:lpstr>
      <vt:lpstr>Уголок пожарной безопасности</vt:lpstr>
      <vt:lpstr>Уголок дежурств</vt:lpstr>
      <vt:lpstr>Центр игровой активности</vt:lpstr>
      <vt:lpstr>Познавательное развитие</vt:lpstr>
      <vt:lpstr>Уголок УМК, ЭРС</vt:lpstr>
      <vt:lpstr>Презентация PowerPoint</vt:lpstr>
      <vt:lpstr>Уголок исследовательской деятельности</vt:lpstr>
      <vt:lpstr>Центр познавательного развития</vt:lpstr>
      <vt:lpstr>Центр конструирования </vt:lpstr>
      <vt:lpstr>Центр «Шашки, шахматы»</vt:lpstr>
      <vt:lpstr>Речевое развитие</vt:lpstr>
      <vt:lpstr>Уголок речевого развития</vt:lpstr>
      <vt:lpstr>Книжный уголок</vt:lpstr>
      <vt:lpstr>Музыкальный уголок</vt:lpstr>
      <vt:lpstr>Художественно-эстетическое развитие</vt:lpstr>
      <vt:lpstr>Уголок творчества</vt:lpstr>
      <vt:lpstr>Центр театрализованной деятельности</vt:lpstr>
      <vt:lpstr>Физическое развитие</vt:lpstr>
      <vt:lpstr>Спортивный уголок</vt:lpstr>
      <vt:lpstr>Взаимодействие с родителями.</vt:lpstr>
      <vt:lpstr>                   Заключение   Главной задачей воспитания дошкольников являются создание у детей чувства эмоционального комфорта и психологической защищённости. Поэтому, важным является и среда, в которой проходит воспитательный процесс. Организованная  в дошкольном образовательном учреждении  развивающая  предметно-пространственная среда  позволяет каждому ребенку найти занятие по душе, поверить в свои силы и способности, научиться взаимодействовать со взрослыми и сверстниками, понимать и оценивать их чувства, а именно это и лежит в основе развивающего обучения.  Таким образом, созданная нами предметно-развивающая среда  служит интересам и потребностям ребенка, обогащает развитие специфических видов деятельности, обеспечивает «зону ближайшего развития» ребенка, побуждает делать сознательный выбор, выдвигать и реализовывать собственные инициативы, принимать самостоятельные решения, развивать творческие способности, а так же формировать личностные качества воспитанников и их жизненный опыт.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80</cp:revision>
  <dcterms:created xsi:type="dcterms:W3CDTF">2019-08-22T12:43:40Z</dcterms:created>
  <dcterms:modified xsi:type="dcterms:W3CDTF">2020-03-18T04:30:37Z</dcterms:modified>
</cp:coreProperties>
</file>