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9" r:id="rId2"/>
    <p:sldId id="281" r:id="rId3"/>
    <p:sldId id="277" r:id="rId4"/>
    <p:sldId id="282" r:id="rId5"/>
    <p:sldId id="263" r:id="rId6"/>
    <p:sldId id="278" r:id="rId7"/>
    <p:sldId id="264" r:id="rId8"/>
    <p:sldId id="283" r:id="rId9"/>
    <p:sldId id="275" r:id="rId10"/>
    <p:sldId id="284" r:id="rId11"/>
    <p:sldId id="272" r:id="rId12"/>
    <p:sldId id="273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5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9733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3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6350-83F8-4543-83DF-FD6A9D35A911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0506-7E71-4E40-A5AC-D59163035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1DBC-5B88-4F17-A963-99E28C67617D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5A5C-4ED7-457A-ABB6-2A1528FC4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427F-0AA3-4C7E-9953-F42D310BDDE9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D288-8D83-46E6-A397-F400F4B53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08BF-BF1D-4F7C-B749-278E8176487A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D7C0-C50F-4494-BAE3-7B23E62B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40D2-9673-4A23-9C32-7C79F40D876B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597F-462D-4380-BCA0-D0D729659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F5DF-5E7E-460A-A1B0-9FA3FD9FE7AC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D0EE-0B44-4F65-8C20-A90FA2E6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E34B-8240-4319-863D-53190B017596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D9CA-0D29-41C9-BA16-F10E4D224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3131-99BD-4CAC-8DAC-850B92CE1FBD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2205-7715-4E35-A214-94A7373D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44B2-9198-470F-9C8A-458A451BB703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27A4-D192-43FC-A628-D0B10D53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E6D0-43BD-45A5-83B5-F6B1675AD69D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F7A8-D493-4904-A71B-2D00A4550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991C-3755-4673-B237-780DAE4EA29B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FE28-8645-4A8B-9197-BC741B1C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B467-B397-4FA5-8FA4-66CA0495EF0B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D30B-0C6A-4282-B03E-4D9753B5A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62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62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2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962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69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0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63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63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31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B00AEDB-A473-4DB5-A924-9F9684DE6931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9631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3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7AF24C0-E437-4FCF-A153-BEB4A4CC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713"/>
            <a:ext cx="7775575" cy="935037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 </a:t>
            </a:r>
          </a:p>
        </p:txBody>
      </p:sp>
      <p:pic>
        <p:nvPicPr>
          <p:cNvPr id="14338" name="Picture 4" descr="8l6cg13PksU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844675"/>
            <a:ext cx="2679700" cy="3455988"/>
          </a:xfrm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211638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5" y="1844675"/>
            <a:ext cx="46815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sz="1400" b="1" i="1" dirty="0" smtClean="0"/>
              <a:t> </a:t>
            </a:r>
            <a:endParaRPr lang="ru-RU" sz="1000" b="1" dirty="0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827584" y="1628775"/>
            <a:ext cx="30243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81818"/>
                </a:solidFill>
                <a:latin typeface="Open Sans"/>
              </a:rPr>
              <a:t>Презентация "Работа с одарёнными детьми в соответствии с ФГОС ДО"(из опыта работы)</a:t>
            </a:r>
            <a:endParaRPr lang="ru-RU" sz="2000" b="1" i="0" dirty="0">
              <a:solidFill>
                <a:srgbClr val="181818"/>
              </a:solidFill>
              <a:effectLst/>
              <a:latin typeface="Open Sans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844675" y="3941763"/>
            <a:ext cx="4967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0825" y="3789363"/>
            <a:ext cx="38877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endParaRPr lang="ru-RU" sz="1400" b="1" i="1" dirty="0" smtClean="0">
              <a:solidFill>
                <a:srgbClr val="2F1311"/>
              </a:solidFill>
            </a:endParaRPr>
          </a:p>
          <a:p>
            <a:pPr lvl="0"/>
            <a:endParaRPr lang="ru-RU" sz="1400" b="1" i="1" dirty="0">
              <a:solidFill>
                <a:srgbClr val="2F1311"/>
              </a:solidFill>
            </a:endParaRPr>
          </a:p>
          <a:p>
            <a:pPr lvl="0"/>
            <a:endParaRPr lang="ru-RU" sz="1400" b="1" i="1" dirty="0" smtClean="0">
              <a:solidFill>
                <a:srgbClr val="2F1311"/>
              </a:solidFill>
            </a:endParaRPr>
          </a:p>
          <a:p>
            <a:pPr lvl="0"/>
            <a:endParaRPr lang="ru-RU" sz="1400" b="1" i="1" dirty="0">
              <a:solidFill>
                <a:srgbClr val="2F1311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2F1311"/>
                </a:solidFill>
              </a:rPr>
              <a:t>Выполнила: Ибрагимова Г, М. </a:t>
            </a:r>
            <a:endParaRPr lang="ru-RU" sz="1400" dirty="0">
              <a:solidFill>
                <a:srgbClr val="2F1311"/>
              </a:solidFill>
            </a:endParaRPr>
          </a:p>
          <a:p>
            <a:pPr lvl="0"/>
            <a:r>
              <a:rPr lang="ru-RU" sz="1400" b="1" i="1" dirty="0">
                <a:solidFill>
                  <a:srgbClr val="2F1311"/>
                </a:solidFill>
              </a:rPr>
              <a:t>Общий педагогический стаж: </a:t>
            </a:r>
            <a:r>
              <a:rPr lang="ru-RU" sz="1400" dirty="0">
                <a:solidFill>
                  <a:srgbClr val="2F1311"/>
                </a:solidFill>
              </a:rPr>
              <a:t>33 </a:t>
            </a:r>
            <a:r>
              <a:rPr lang="ru-RU" sz="1400" dirty="0" smtClean="0">
                <a:solidFill>
                  <a:srgbClr val="2F1311"/>
                </a:solidFill>
              </a:rPr>
              <a:t>года</a:t>
            </a:r>
            <a:r>
              <a:rPr lang="ru-RU" sz="1400" b="1" i="1" dirty="0" smtClean="0">
                <a:solidFill>
                  <a:srgbClr val="2F1311"/>
                </a:solidFill>
              </a:rPr>
              <a:t>,</a:t>
            </a:r>
            <a:r>
              <a:rPr lang="ru-RU" sz="1400" b="1" i="1" dirty="0">
                <a:solidFill>
                  <a:srgbClr val="2F1311"/>
                </a:solidFill>
              </a:rPr>
              <a:t> </a:t>
            </a:r>
            <a:r>
              <a:rPr lang="ru-RU" sz="1400" dirty="0" smtClean="0">
                <a:solidFill>
                  <a:srgbClr val="2F1311"/>
                </a:solidFill>
              </a:rPr>
              <a:t>высшая </a:t>
            </a:r>
            <a:r>
              <a:rPr lang="ru-RU" sz="1400" dirty="0">
                <a:solidFill>
                  <a:srgbClr val="2F1311"/>
                </a:solidFill>
              </a:rPr>
              <a:t>квалификационная категория</a:t>
            </a:r>
          </a:p>
          <a:p>
            <a:pPr lvl="0"/>
            <a:endParaRPr lang="ru-RU" sz="1400" b="1" i="1" dirty="0">
              <a:solidFill>
                <a:srgbClr val="2F131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188640"/>
            <a:ext cx="7273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br>
              <a:rPr lang="ru-RU" sz="1000" b="1" dirty="0">
                <a:latin typeface="Times New Roman"/>
                <a:ea typeface="Times New Roman"/>
              </a:rPr>
            </a:br>
            <a:r>
              <a:rPr lang="ru-RU" sz="1000" b="1" dirty="0">
                <a:latin typeface="Times New Roman"/>
                <a:ea typeface="Times New Roman"/>
              </a:rPr>
              <a:t>№ 3 «Солнышко» </a:t>
            </a:r>
            <a:r>
              <a:rPr lang="ru-RU" sz="1000" b="1" dirty="0" err="1">
                <a:latin typeface="Times New Roman"/>
                <a:ea typeface="Times New Roman"/>
              </a:rPr>
              <a:t>Пестречинского</a:t>
            </a:r>
            <a:r>
              <a:rPr lang="ru-RU" sz="1000" b="1" dirty="0">
                <a:latin typeface="Times New Roman"/>
                <a:ea typeface="Times New Roman"/>
              </a:rPr>
              <a:t> муниципального района Республики Татарстан</a:t>
            </a:r>
            <a:r>
              <a:rPr lang="ru-RU" sz="1000" dirty="0">
                <a:latin typeface="Times New Roman"/>
                <a:ea typeface="Times New Roman"/>
              </a:rPr>
              <a:t> 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1600" dirty="0">
                <a:latin typeface="Times New Roman"/>
                <a:ea typeface="Calibri"/>
                <a:cs typeface="Times New Roman"/>
              </a:rPr>
              <a:t>Таким образом мы развиваем у детей внимание, память, и умение работать по инструкции, что очень важно для развития речи и успешности в школе.</a:t>
            </a:r>
            <a:r>
              <a:rPr lang="tt-RU" sz="1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Все перечисленные приемы я рекомендовала к использованию, не только педагогам нашего д/сада, но и педагогам района, а также  родителям для использования в домашних условиях. С этой целью для них проведены консультации, семинары – практикумы, презентации. Разработаны мною: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Упражнение с массажными мячами для всего тела, Игры и упражнения с массажным шариком, Игры с массажными мячиками, Альбом игры с массажными шариками, Картотека упражнений с массажными мячиками «су-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джок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19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hoto_2022-08-22_09-00-29"/>
          <p:cNvPicPr>
            <a:picLocks noChangeAspect="1" noChangeArrowheads="1"/>
          </p:cNvPicPr>
          <p:nvPr/>
        </p:nvPicPr>
        <p:blipFill>
          <a:blip r:embed="rId2"/>
          <a:srcRect t="29555"/>
          <a:stretch>
            <a:fillRect/>
          </a:stretch>
        </p:blipFill>
        <p:spPr bwMode="auto">
          <a:xfrm>
            <a:off x="323850" y="981075"/>
            <a:ext cx="70564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photo_2022-08-22_09-09-59"/>
          <p:cNvPicPr>
            <a:picLocks noChangeAspect="1" noChangeArrowheads="1"/>
          </p:cNvPicPr>
          <p:nvPr/>
        </p:nvPicPr>
        <p:blipFill>
          <a:blip r:embed="rId2"/>
          <a:srcRect t="6709" b="26033"/>
          <a:stretch>
            <a:fillRect/>
          </a:stretch>
        </p:blipFill>
        <p:spPr bwMode="auto">
          <a:xfrm>
            <a:off x="1403350" y="620713"/>
            <a:ext cx="48783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photo_2022-08-23_00-51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76672"/>
            <a:ext cx="4663305" cy="3985245"/>
          </a:xfrm>
          <a:prstGeom prst="rect">
            <a:avLst/>
          </a:prstGeom>
          <a:noFill/>
        </p:spPr>
      </p:pic>
      <p:pic>
        <p:nvPicPr>
          <p:cNvPr id="34826" name="Picture 10" descr="photo_2022-08-23_00-51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424" y="2921124"/>
            <a:ext cx="3816424" cy="375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272808" cy="646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Работая в д\саду уже 34 ый  год, для меня, как для воспитателя в последние годы очень остро стоит проблема речевого развития детей. А ведь это один из важнейших принципов педагогической деятельности.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С какими же проблемами спросите вы?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t-RU" dirty="0">
                <a:latin typeface="Times New Roman"/>
                <a:ea typeface="Calibri"/>
                <a:cs typeface="Times New Roman"/>
              </a:rPr>
              <a:t>Дети не справляются с произношением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t-RU" dirty="0">
                <a:latin typeface="Times New Roman"/>
                <a:ea typeface="Calibri"/>
                <a:cs typeface="Times New Roman"/>
              </a:rPr>
              <a:t>Плохо запоминают стихи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t-RU" dirty="0">
                <a:latin typeface="Times New Roman"/>
                <a:ea typeface="Calibri"/>
                <a:cs typeface="Times New Roman"/>
              </a:rPr>
              <a:t>Не запоминают названия произведений, которые предлагаются им для прослушивания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t-RU" dirty="0">
                <a:latin typeface="Times New Roman"/>
                <a:ea typeface="Calibri"/>
                <a:cs typeface="Times New Roman"/>
              </a:rPr>
              <a:t>Малый лексический запас слов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t-RU" dirty="0">
                <a:latin typeface="Times New Roman"/>
                <a:ea typeface="Calibri"/>
                <a:cs typeface="Times New Roman"/>
              </a:rPr>
              <a:t>Не умение построить рассказ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И все эти особенности обуславливают специфику проведения занятий по развитию речи, поиск новых идей, технологий, методов и форм для их проведения.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Как же помочь ребенку в развитии его речи?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Находясь в постоянном поиске методов и приемов, обеспечивающих и активизирующих процесс развития речи  для решения этой проблеммы, применяю в своей работе различные методы: это и мнемотехника, легоконструирование, моделирование, технология синквейна.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0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photo_2022-08-23_00-55-59"/>
          <p:cNvPicPr>
            <a:picLocks noChangeAspect="1" noChangeArrowheads="1"/>
          </p:cNvPicPr>
          <p:nvPr/>
        </p:nvPicPr>
        <p:blipFill>
          <a:blip r:embed="rId2"/>
          <a:srcRect t="11115" r="-3716" b="1378"/>
          <a:stretch>
            <a:fillRect/>
          </a:stretch>
        </p:blipFill>
        <p:spPr bwMode="auto">
          <a:xfrm>
            <a:off x="4860032" y="908720"/>
            <a:ext cx="2736304" cy="3024336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792386"/>
          </a:xfrm>
        </p:spPr>
        <p:txBody>
          <a:bodyPr/>
          <a:lstStyle/>
          <a:p>
            <a:pPr algn="ctr"/>
            <a:r>
              <a:rPr lang="ru-RU" sz="2000" b="1" dirty="0" smtClean="0"/>
              <a:t>Су-</a:t>
            </a:r>
            <a:r>
              <a:rPr lang="ru-RU" sz="2000" b="1" dirty="0" err="1" smtClean="0"/>
              <a:t>джок</a:t>
            </a:r>
            <a:r>
              <a:rPr lang="ru-RU" sz="2000" b="1" dirty="0" smtClean="0"/>
              <a:t> терапия</a:t>
            </a:r>
          </a:p>
        </p:txBody>
      </p:sp>
      <p:pic>
        <p:nvPicPr>
          <p:cNvPr id="31748" name="Picture 4" descr="photo_2022-08-23_00-55-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908720"/>
            <a:ext cx="4176464" cy="30243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flipV="1">
            <a:off x="2411760" y="4845815"/>
            <a:ext cx="453650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 smtClean="0">
                <a:latin typeface="Times New Roman"/>
                <a:ea typeface="Calibri"/>
                <a:cs typeface="Times New Roman"/>
              </a:rPr>
              <a:t> )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55514"/>
            <a:ext cx="55983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Но сегодня я хотела бы рассказать вам об одной   нетрадиционной технологии. Это  удивительная, уникальная тактильная гимнастика с использованием шарика “Су-Джок”. (“Су”-кисть, “Джок”- стопа)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5"/>
            <a:ext cx="7398643" cy="5331296"/>
          </a:xfrm>
        </p:spPr>
        <p:txBody>
          <a:bodyPr/>
          <a:lstStyle/>
          <a:p>
            <a:r>
              <a:rPr lang="tt-RU" dirty="0">
                <a:latin typeface="Times New Roman"/>
                <a:ea typeface="Calibri"/>
              </a:rPr>
              <a:t>“Ум ребенка находится на кончиках пальцев”-говорит известный педагог Сухомлинский. Так вот Су-Джок помогает нам развивать мелкую моторику, тем самым активизировать соседние зоны мозга, отвечающие за речь. Поэтому применение шарика Су-Джок  используется мною как инновауионное,эффектиное средство для развития речевой деятельности у детей дошкольного возраста. Давайте посмотрим, как это происходит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3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8" name="Picture 22" descr="photo_2022-07-21_10-57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38877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3" descr="photo_2022-07-21_10-57-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92150"/>
            <a:ext cx="66960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3" name="Picture 27" descr="photo_2022-07-21_10-57-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92150"/>
            <a:ext cx="7129462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34" descr="photo_2022-07-21_10-58-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692150"/>
            <a:ext cx="71278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35" descr="photo_2022-07-21_10-58-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692150"/>
            <a:ext cx="72009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36" descr="photo_2022-07-21_10-58-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692150"/>
            <a:ext cx="71278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37" descr="photo_2022-07-21_10-59-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692150"/>
            <a:ext cx="7199312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Picture 38" descr="photo_2022-07-21_10-59-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692150"/>
            <a:ext cx="7199312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5" name="Picture 39" descr="photo_2022-07-21_11-00-5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65175"/>
            <a:ext cx="76676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hoto_2022-08-23_01-1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5322888" cy="532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hoto_2022-07-21_10-57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765175"/>
            <a:ext cx="4319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hoto_2022-07-21_10-57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692150"/>
            <a:ext cx="4319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photo_2022-07-21_10-57-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620713"/>
            <a:ext cx="44275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photo_2022-07-21_10-57-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620713"/>
            <a:ext cx="442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photo_2022-07-21_10-57-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620713"/>
            <a:ext cx="442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photo_2022-07-21_10-57-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620713"/>
            <a:ext cx="442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photo_2022-07-21_10-57-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620713"/>
            <a:ext cx="442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photo_2022-07-21_10-57-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620713"/>
            <a:ext cx="43735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photo_2022-07-21_10-58-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620713"/>
            <a:ext cx="442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648072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Уникальность данной технологии, в том, что она хорошо интегрируема со всеми образовательными областями,обладает в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ысокой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эффективностью – то есть при правильном применении наступает выраженный эффект. Абсолютной безопасностью – неправильное применение не наносит вред – оно просто неэффективно. Универсальность - Су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Джока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в том, что могут использовать и педагоги в своей работе, и родители в домашних условиях. Простота применения, и доступность они свободно продаются в аптеках и не требуют больших затрат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47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hoto_2022-08-23_00-51-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20713"/>
            <a:ext cx="4049713" cy="5400675"/>
          </a:xfrm>
          <a:prstGeom prst="rect">
            <a:avLst/>
          </a:prstGeom>
          <a:noFill/>
        </p:spPr>
      </p:pic>
      <p:pic>
        <p:nvPicPr>
          <p:cNvPr id="27651" name="Picture 3" descr="photo_2022-08-23_00-5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549275"/>
            <a:ext cx="4160838" cy="5543550"/>
          </a:xfrm>
          <a:prstGeom prst="rect">
            <a:avLst/>
          </a:prstGeom>
          <a:noFill/>
        </p:spPr>
      </p:pic>
      <p:pic>
        <p:nvPicPr>
          <p:cNvPr id="27652" name="Picture 4" descr="photo_2022-08-23_00-52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0713"/>
            <a:ext cx="4103688" cy="5472112"/>
          </a:xfrm>
          <a:prstGeom prst="rect">
            <a:avLst/>
          </a:prstGeom>
          <a:noFill/>
        </p:spPr>
      </p:pic>
      <p:pic>
        <p:nvPicPr>
          <p:cNvPr id="27653" name="Picture 5" descr="photo_2022-08-23_00-52-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620713"/>
            <a:ext cx="4105275" cy="5472112"/>
          </a:xfrm>
          <a:prstGeom prst="rect">
            <a:avLst/>
          </a:prstGeom>
          <a:noFill/>
        </p:spPr>
      </p:pic>
      <p:pic>
        <p:nvPicPr>
          <p:cNvPr id="27654" name="Picture 6" descr="photo_2022-08-23_00-52-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7273925" cy="5456237"/>
          </a:xfrm>
          <a:prstGeom prst="rect">
            <a:avLst/>
          </a:prstGeom>
          <a:noFill/>
        </p:spPr>
      </p:pic>
      <p:pic>
        <p:nvPicPr>
          <p:cNvPr id="27655" name="Picture 7" descr="photo_2022-08-23_00-52-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620713"/>
            <a:ext cx="7273925" cy="545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45652</TotalTime>
  <Words>457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Кимоно</vt:lpstr>
      <vt:lpstr> </vt:lpstr>
      <vt:lpstr>Презентация PowerPoint</vt:lpstr>
      <vt:lpstr>Су-джок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Ибрагимова Гульнара Миннуровна</dc:title>
  <dc:creator>ACER</dc:creator>
  <cp:lastModifiedBy>admin-ПК</cp:lastModifiedBy>
  <cp:revision>22</cp:revision>
  <dcterms:created xsi:type="dcterms:W3CDTF">2022-08-09T06:41:12Z</dcterms:created>
  <dcterms:modified xsi:type="dcterms:W3CDTF">2023-03-01T15:38:40Z</dcterms:modified>
</cp:coreProperties>
</file>