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Default Extension="sldx" ContentType="application/vnd.openxmlformats-officedocument.presentationml.slide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44"/>
  </p:notesMasterIdLst>
  <p:sldIdLst>
    <p:sldId id="259" r:id="rId2"/>
    <p:sldId id="260" r:id="rId3"/>
    <p:sldId id="256" r:id="rId4"/>
    <p:sldId id="257" r:id="rId5"/>
    <p:sldId id="262" r:id="rId6"/>
    <p:sldId id="264" r:id="rId7"/>
    <p:sldId id="267" r:id="rId8"/>
    <p:sldId id="272" r:id="rId9"/>
    <p:sldId id="271" r:id="rId10"/>
    <p:sldId id="270" r:id="rId11"/>
    <p:sldId id="269" r:id="rId12"/>
    <p:sldId id="266" r:id="rId13"/>
    <p:sldId id="278" r:id="rId14"/>
    <p:sldId id="275" r:id="rId15"/>
    <p:sldId id="276" r:id="rId16"/>
    <p:sldId id="258" r:id="rId17"/>
    <p:sldId id="297" r:id="rId18"/>
    <p:sldId id="298" r:id="rId19"/>
    <p:sldId id="299" r:id="rId20"/>
    <p:sldId id="263" r:id="rId21"/>
    <p:sldId id="265" r:id="rId22"/>
    <p:sldId id="277" r:id="rId23"/>
    <p:sldId id="273" r:id="rId24"/>
    <p:sldId id="274" r:id="rId25"/>
    <p:sldId id="287" r:id="rId26"/>
    <p:sldId id="279" r:id="rId27"/>
    <p:sldId id="281" r:id="rId28"/>
    <p:sldId id="289" r:id="rId29"/>
    <p:sldId id="280" r:id="rId30"/>
    <p:sldId id="295" r:id="rId31"/>
    <p:sldId id="291" r:id="rId32"/>
    <p:sldId id="293" r:id="rId33"/>
    <p:sldId id="294" r:id="rId34"/>
    <p:sldId id="290" r:id="rId35"/>
    <p:sldId id="283" r:id="rId36"/>
    <p:sldId id="285" r:id="rId37"/>
    <p:sldId id="282" r:id="rId38"/>
    <p:sldId id="292" r:id="rId39"/>
    <p:sldId id="296" r:id="rId40"/>
    <p:sldId id="284" r:id="rId41"/>
    <p:sldId id="288" r:id="rId42"/>
    <p:sldId id="286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1386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image" Target="../media/image5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F67BC2-7540-4361-B19D-4DAEDCFD538F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9879BB-51C4-40E7-85F3-9BD015DBEB3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879BB-51C4-40E7-85F3-9BD015DBEB38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46800-AB04-4B62-90F3-874240EF71C7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50C8C-827B-4D3A-9DA7-CA02002CF8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46800-AB04-4B62-90F3-874240EF71C7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50C8C-827B-4D3A-9DA7-CA02002CF8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46800-AB04-4B62-90F3-874240EF71C7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50C8C-827B-4D3A-9DA7-CA02002CF8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46800-AB04-4B62-90F3-874240EF71C7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50C8C-827B-4D3A-9DA7-CA02002CF8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46800-AB04-4B62-90F3-874240EF71C7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50C8C-827B-4D3A-9DA7-CA02002CF8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46800-AB04-4B62-90F3-874240EF71C7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50C8C-827B-4D3A-9DA7-CA02002CF8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46800-AB04-4B62-90F3-874240EF71C7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50C8C-827B-4D3A-9DA7-CA02002CF8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46800-AB04-4B62-90F3-874240EF71C7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50C8C-827B-4D3A-9DA7-CA02002CF8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46800-AB04-4B62-90F3-874240EF71C7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50C8C-827B-4D3A-9DA7-CA02002CF8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46800-AB04-4B62-90F3-874240EF71C7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50C8C-827B-4D3A-9DA7-CA02002CF8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46800-AB04-4B62-90F3-874240EF71C7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50C8C-827B-4D3A-9DA7-CA02002CF8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046800-AB04-4B62-90F3-874240EF71C7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E50C8C-827B-4D3A-9DA7-CA02002CF87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package" Target="../embeddings/______Microsoft_Office_PowerPoint2.sld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______Microsoft_Office_PowerPoint1.sldx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C:\Users\Мария\Desktop\CfgsXqMW4AAt85N.jpg_large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51520" y="548680"/>
            <a:ext cx="1423969" cy="1643074"/>
          </a:xfrm>
          <a:prstGeom prst="rect">
            <a:avLst/>
          </a:prstGeom>
          <a:noFill/>
        </p:spPr>
      </p:pic>
      <p:pic>
        <p:nvPicPr>
          <p:cNvPr id="6" name="Picture 4" descr="C:\Users\Мария\Desktop\1200px-Coat_of_Arms_of_Kabardino-Balkaria.svg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452320" y="692696"/>
            <a:ext cx="1428752" cy="164307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763688" y="332656"/>
            <a:ext cx="561662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 smtClean="0">
                <a:solidFill>
                  <a:srgbClr val="7030A0"/>
                </a:solidFill>
                <a:latin typeface="Monotype Corsiva" pitchFamily="66" charset="0"/>
              </a:rPr>
              <a:t>Кабардино</a:t>
            </a:r>
            <a:r>
              <a:rPr lang="ru-RU" sz="2000" b="1" dirty="0" smtClean="0">
                <a:solidFill>
                  <a:srgbClr val="7030A0"/>
                </a:solidFill>
                <a:latin typeface="Monotype Corsiva" pitchFamily="66" charset="0"/>
              </a:rPr>
              <a:t> – Балкарская Республика</a:t>
            </a:r>
          </a:p>
          <a:p>
            <a:pPr algn="ctr"/>
            <a:r>
              <a:rPr lang="ru-RU" sz="2000" b="1" dirty="0" err="1" smtClean="0">
                <a:solidFill>
                  <a:srgbClr val="7030A0"/>
                </a:solidFill>
                <a:latin typeface="Monotype Corsiva" pitchFamily="66" charset="0"/>
              </a:rPr>
              <a:t>Баксанский</a:t>
            </a:r>
            <a:r>
              <a:rPr lang="ru-RU" sz="2000" b="1" dirty="0" smtClean="0">
                <a:solidFill>
                  <a:srgbClr val="7030A0"/>
                </a:solidFill>
                <a:latin typeface="Monotype Corsiva" pitchFamily="66" charset="0"/>
              </a:rPr>
              <a:t> муниципальный район </a:t>
            </a:r>
          </a:p>
          <a:p>
            <a:pPr algn="ctr"/>
            <a:endParaRPr lang="ru-RU" dirty="0" smtClean="0">
              <a:solidFill>
                <a:srgbClr val="7030A0"/>
              </a:solidFill>
            </a:endParaRPr>
          </a:p>
          <a:p>
            <a:pPr algn="ctr"/>
            <a:r>
              <a:rPr lang="ru-RU" dirty="0" smtClean="0">
                <a:solidFill>
                  <a:srgbClr val="7030A0"/>
                </a:solidFill>
                <a:latin typeface="Monotype Corsiva" pitchFamily="66" charset="0"/>
              </a:rPr>
              <a:t>Муниципальное общеобразовательное учреждение</a:t>
            </a:r>
          </a:p>
          <a:p>
            <a:pPr algn="ctr"/>
            <a:r>
              <a:rPr lang="ru-RU" dirty="0" smtClean="0">
                <a:solidFill>
                  <a:srgbClr val="7030A0"/>
                </a:solidFill>
                <a:latin typeface="Monotype Corsiva" pitchFamily="66" charset="0"/>
              </a:rPr>
              <a:t> «Средняя общеобразовательная школа № 1» с.п. Заюково, дошкольные группы</a:t>
            </a:r>
            <a:endParaRPr lang="ru-RU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2780928"/>
            <a:ext cx="30963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7030A0"/>
                </a:solidFill>
                <a:latin typeface="Monotype Corsiva" pitchFamily="66" charset="0"/>
              </a:rPr>
              <a:t>Расположено по адресу: КБР </a:t>
            </a:r>
            <a:r>
              <a:rPr lang="ru-RU" sz="2000" dirty="0" err="1" smtClean="0">
                <a:solidFill>
                  <a:srgbClr val="7030A0"/>
                </a:solidFill>
                <a:latin typeface="Monotype Corsiva" pitchFamily="66" charset="0"/>
              </a:rPr>
              <a:t>Баксанский</a:t>
            </a:r>
            <a:r>
              <a:rPr lang="ru-RU" sz="2000" dirty="0" smtClean="0">
                <a:solidFill>
                  <a:srgbClr val="7030A0"/>
                </a:solidFill>
                <a:latin typeface="Monotype Corsiva" pitchFamily="66" charset="0"/>
              </a:rPr>
              <a:t> район с.п. Заюково, ул. Казаноко,135</a:t>
            </a:r>
          </a:p>
          <a:p>
            <a:endParaRPr lang="ru-RU" sz="2000" dirty="0">
              <a:solidFill>
                <a:srgbClr val="7030A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3933056"/>
            <a:ext cx="28803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7030A0"/>
                </a:solidFill>
                <a:latin typeface="Monotype Corsiva" pitchFamily="66" charset="0"/>
              </a:rPr>
              <a:t>Тел. 88663438213</a:t>
            </a:r>
          </a:p>
          <a:p>
            <a:pPr algn="ctr"/>
            <a:r>
              <a:rPr lang="ru-RU" sz="2000" dirty="0" smtClean="0">
                <a:solidFill>
                  <a:srgbClr val="7030A0"/>
                </a:solidFill>
                <a:latin typeface="Monotype Corsiva" pitchFamily="66" charset="0"/>
              </a:rPr>
              <a:t>Электронный адрес :</a:t>
            </a:r>
          </a:p>
          <a:p>
            <a:pPr algn="ctr"/>
            <a:r>
              <a:rPr lang="ru-RU" sz="2000" dirty="0" smtClean="0">
                <a:solidFill>
                  <a:srgbClr val="7030A0"/>
                </a:solidFill>
                <a:latin typeface="Monotype Corsiva" pitchFamily="66" charset="0"/>
              </a:rPr>
              <a:t> </a:t>
            </a:r>
            <a:r>
              <a:rPr lang="en-US" sz="2000" dirty="0" smtClean="0">
                <a:solidFill>
                  <a:srgbClr val="7030A0"/>
                </a:solidFill>
                <a:latin typeface="Monotype Corsiva" pitchFamily="66" charset="0"/>
              </a:rPr>
              <a:t>zauko</a:t>
            </a:r>
            <a:r>
              <a:rPr lang="en-US" sz="2000" dirty="0">
                <a:solidFill>
                  <a:srgbClr val="7030A0"/>
                </a:solidFill>
                <a:latin typeface="Monotype Corsiva" pitchFamily="66" charset="0"/>
              </a:rPr>
              <a:t>.</a:t>
            </a:r>
            <a:r>
              <a:rPr lang="en-US" sz="2000" dirty="0" smtClean="0">
                <a:solidFill>
                  <a:srgbClr val="7030A0"/>
                </a:solidFill>
                <a:latin typeface="Monotype Corsiva" pitchFamily="66" charset="0"/>
              </a:rPr>
              <a:t>sosh1@yandex.ru</a:t>
            </a:r>
            <a:endParaRPr lang="ru-RU" sz="2000" dirty="0" smtClean="0">
              <a:solidFill>
                <a:srgbClr val="7030A0"/>
              </a:solidFill>
              <a:latin typeface="Monotype Corsiva" pitchFamily="66" charset="0"/>
            </a:endParaRPr>
          </a:p>
          <a:p>
            <a:pPr algn="ctr"/>
            <a:endParaRPr lang="ru-RU" sz="2000" dirty="0" smtClean="0">
              <a:solidFill>
                <a:schemeClr val="tx1"/>
              </a:solidFill>
              <a:latin typeface="Monotype Corsiva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856" y="2420888"/>
            <a:ext cx="5400600" cy="3667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691680" y="260648"/>
            <a:ext cx="58326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Monotype Corsiva" pitchFamily="66" charset="0"/>
                <a:cs typeface="Times New Roman" pitchFamily="18" charset="0"/>
              </a:rPr>
              <a:t>Виды инновационных педагогических технологий, реализуемых  в дошкольной группе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1268760"/>
            <a:ext cx="61744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ru-RU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здоровьесберегающие</a:t>
            </a: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>
              <a:buFont typeface="Arial" pitchFamily="34" charset="0"/>
              <a:buChar char="•"/>
            </a:pP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технологии проектной и исследовательской деятельности;</a:t>
            </a:r>
          </a:p>
          <a:p>
            <a:pPr lvl="0">
              <a:buFont typeface="Arial" pitchFamily="34" charset="0"/>
              <a:buChar char="•"/>
            </a:pP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информационно-коммуникационные;</a:t>
            </a:r>
          </a:p>
          <a:p>
            <a:pPr lvl="0">
              <a:buFont typeface="Arial" pitchFamily="34" charset="0"/>
              <a:buChar char="•"/>
            </a:pP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технологии «</a:t>
            </a:r>
            <a:r>
              <a:rPr lang="ru-RU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лэпбук</a:t>
            </a: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pPr lvl="0">
              <a:buFont typeface="Arial" pitchFamily="34" charset="0"/>
              <a:buChar char="•"/>
            </a:pP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игровые технологии;</a:t>
            </a:r>
          </a:p>
          <a:p>
            <a:pPr lvl="0">
              <a:buFont typeface="Arial" pitchFamily="34" charset="0"/>
              <a:buChar char="•"/>
            </a:pP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технологии проблемного обучения и др.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t="9725"/>
          <a:stretch>
            <a:fillRect/>
          </a:stretch>
        </p:blipFill>
        <p:spPr bwMode="auto">
          <a:xfrm>
            <a:off x="4499992" y="1844824"/>
            <a:ext cx="4464496" cy="4658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51520" y="188640"/>
            <a:ext cx="8286808" cy="704104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Times New Roman" pitchFamily="18" charset="0"/>
              </a:rPr>
              <a:t>Здоровьесберегающие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Times New Roman" pitchFamily="18" charset="0"/>
              </a:rPr>
              <a:t> технологии. 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Monotype Corsiva" pitchFamily="66" charset="0"/>
              <a:ea typeface="+mj-ea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1268760"/>
            <a:ext cx="8352928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None/>
            </a:pPr>
            <a:r>
              <a:rPr lang="ru-RU" alt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Оптимальные условия, созданные в </a:t>
            </a:r>
            <a:r>
              <a:rPr lang="ru-RU" alt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дошкольных группах </a:t>
            </a:r>
            <a:r>
              <a:rPr lang="ru-RU" alt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 обеспечивающие полноценную жизнедеятельность детей:     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alt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профессионализм педагогических кадров;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alt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соответствующее материально-техническое оснащение;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alt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организация деятельности учреждения, основанная на эффективных результатах научно-методологических исследований в области развития и оздоровления дошкольников;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alt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мотивация коллектива на внедрение инновационных процессов, способствующих развитию и укреплению здоровья воспитанников.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79512" y="260648"/>
            <a:ext cx="87484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dirty="0" smtClean="0">
                <a:solidFill>
                  <a:srgbClr val="7030A0"/>
                </a:solidFill>
                <a:latin typeface="Monotype Corsiva" pitchFamily="66" charset="0"/>
                <a:cs typeface="Times New Roman" pitchFamily="18" charset="0"/>
              </a:rPr>
              <a:t>Для наших дошкольников созданы  условия для сохранения, укрепления физического и психического здоровья детей в соответствии  с их возрастными особенностями.</a:t>
            </a: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rgbClr val="7030A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348880"/>
            <a:ext cx="2808312" cy="32024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2348880"/>
            <a:ext cx="2275056" cy="3183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 b="28293"/>
          <a:stretch>
            <a:fillRect/>
          </a:stretch>
        </p:blipFill>
        <p:spPr bwMode="auto">
          <a:xfrm>
            <a:off x="3635896" y="1700808"/>
            <a:ext cx="2448272" cy="3284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79512" y="260648"/>
            <a:ext cx="87484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rgbClr val="7030A0"/>
              </a:solidFill>
            </a:endParaRPr>
          </a:p>
        </p:txBody>
      </p:sp>
      <p:pic>
        <p:nvPicPr>
          <p:cNvPr id="9" name="Рисунок 8" descr="D:\IMG_20211202_00375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1" y="714356"/>
            <a:ext cx="8643997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857356" y="214290"/>
            <a:ext cx="53578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Monotype Corsiva" pitchFamily="66" charset="0"/>
              </a:rPr>
              <a:t>«День</a:t>
            </a:r>
            <a:r>
              <a:rPr lang="ru-RU" sz="2800" b="1" dirty="0" smtClean="0">
                <a:solidFill>
                  <a:srgbClr val="7030A0"/>
                </a:solidFill>
                <a:latin typeface="Monotype Corsiva" pitchFamily="66" charset="0"/>
              </a:rPr>
              <a:t> </a:t>
            </a:r>
            <a:r>
              <a:rPr lang="ru-RU" sz="2800" b="1" dirty="0" smtClean="0">
                <a:solidFill>
                  <a:srgbClr val="7030A0"/>
                </a:solidFill>
                <a:latin typeface="Monotype Corsiva" pitchFamily="66" charset="0"/>
              </a:rPr>
              <a:t>здоровья»</a:t>
            </a:r>
            <a:r>
              <a:rPr lang="ru-RU" sz="2800" b="1" dirty="0" smtClean="0">
                <a:solidFill>
                  <a:srgbClr val="7030A0"/>
                </a:solidFill>
                <a:latin typeface="Monotype Corsiva" pitchFamily="66" charset="0"/>
              </a:rPr>
              <a:t> в детском саду </a:t>
            </a:r>
            <a:endParaRPr lang="ru-RU" sz="2800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komp6\AppData\Local\Microsoft\Windows\INetCache\Content.Word\IMG-20230315-WA008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636912"/>
            <a:ext cx="3384376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C:\Users\komp6\AppData\Local\Microsoft\Windows\INetCache\Content.Word\IMG-20230315-WA008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2780928"/>
            <a:ext cx="3600400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179512" y="166328"/>
            <a:ext cx="8784976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Использование напольных игр в работе с дошкольниками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sng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Цель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 знакомство с практикой использования напольных игр в работе с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дошкольниками и повышение профессионального мастерства.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процессе напольных игр: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Развивается моторика рук и ног.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Укрепляется мышечная система организма.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Развивается опорно-двигательный аппарат.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Развивается память, мышление, фантазия, реакция ребенка.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Данные игры способны удовлетворить потребности ребенка в движении, общении и игре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Без лишних затрат времени и средств.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таких играх мы используем пол как ещё одно образовательное измерение.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179512" y="-42190"/>
            <a:ext cx="8964488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Игра :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Волшебный парик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Задачи: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развивать способность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концентроровать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внимание, логическое мышление, зрительное восприятие, речь;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вызывать желание  выглядеть красиво,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аккуратно,опрятно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; 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развивать умение составлять целостное изображение заданного изображения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Рисунок 10" descr="C:\Users\fatima\Desktop\IMG-20230315-WA007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1844824"/>
            <a:ext cx="3096344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fatima\Desktop\IMG-20230315-WA007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4221088"/>
            <a:ext cx="3091805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fatima\Desktop\IMG-20230315-WA007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2080" y="1772816"/>
            <a:ext cx="3076947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fatima\Desktop\IMG-20230315-WA0074.jpg"/>
          <p:cNvPicPr/>
          <p:nvPr/>
        </p:nvPicPr>
        <p:blipFill>
          <a:blip r:embed="rId7" cstate="print"/>
          <a:srcRect t="31502" r="8570" b="32960"/>
          <a:stretch>
            <a:fillRect/>
          </a:stretch>
        </p:blipFill>
        <p:spPr bwMode="auto">
          <a:xfrm>
            <a:off x="683568" y="4293096"/>
            <a:ext cx="2808312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500034" y="357166"/>
            <a:ext cx="8229600" cy="1214446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Times New Roman" pitchFamily="18" charset="0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Times New Roman" pitchFamily="18" charset="0"/>
              </a:rPr>
            </a:b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Times New Roman" pitchFamily="18" charset="0"/>
              </a:rPr>
              <a:t>Технологии сохранения и стимулирования здоровья, реализуемые нашими педагогами.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6146" name="Picture 2" descr="https://shareslide.ru/img/tmb/5/450497/fef6857bf9c872b9fac3b5ccba4c9c3f-800x.jpg"/>
          <p:cNvPicPr>
            <a:picLocks noChangeAspect="1" noChangeArrowheads="1"/>
          </p:cNvPicPr>
          <p:nvPr/>
        </p:nvPicPr>
        <p:blipFill>
          <a:blip r:embed="rId3"/>
          <a:srcRect t="23750" r="-5001"/>
          <a:stretch>
            <a:fillRect/>
          </a:stretch>
        </p:blipFill>
        <p:spPr bwMode="auto">
          <a:xfrm>
            <a:off x="642910" y="2000240"/>
            <a:ext cx="8001056" cy="4357678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500034" y="357166"/>
            <a:ext cx="8229600" cy="1214446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500034" y="357166"/>
            <a:ext cx="8229600" cy="1214446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276246"/>
            <a:ext cx="8286808" cy="6581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500034" y="357166"/>
            <a:ext cx="8229600" cy="1214446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23512" cy="7118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667452"/>
          </a:xfrm>
          <a:noFill/>
        </p:spPr>
        <p:txBody>
          <a:bodyPr>
            <a:normAutofit fontScale="90000"/>
          </a:bodyPr>
          <a:lstStyle/>
          <a:p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2800" dirty="0" smtClean="0"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908720"/>
            <a:ext cx="7814102" cy="5643602"/>
          </a:xfrm>
          <a:noFill/>
          <a:ln w="19050">
            <a:solidFill>
              <a:srgbClr val="0000FF"/>
            </a:solidFill>
          </a:ln>
        </p:spPr>
        <p:txBody>
          <a:bodyPr>
            <a:normAutofit fontScale="92500" lnSpcReduction="20000"/>
          </a:bodyPr>
          <a:lstStyle/>
          <a:p>
            <a:pPr>
              <a:buNone/>
            </a:pPr>
            <a:endParaRPr lang="ru-RU" sz="14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Декларация прав ребенка</a:t>
            </a:r>
          </a:p>
          <a:p>
            <a:pPr>
              <a:buNone/>
            </a:pP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• Международная конвенция «О правах ребенка»</a:t>
            </a:r>
          </a:p>
          <a:p>
            <a:pPr>
              <a:buNone/>
            </a:pP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• Закон РФ «Об основных гарантиях прав ребенка»</a:t>
            </a:r>
          </a:p>
          <a:p>
            <a:pPr>
              <a:buNone/>
            </a:pP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• Семейный кодекс РФ</a:t>
            </a:r>
          </a:p>
          <a:p>
            <a:pPr>
              <a:buNone/>
            </a:pP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• Конституция РФ</a:t>
            </a:r>
          </a:p>
          <a:p>
            <a:pPr>
              <a:buNone/>
            </a:pP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• Федеральный закон от 29 декабря 2012 г. № 273-ФЗ «Об образовании в Российской</a:t>
            </a:r>
          </a:p>
          <a:p>
            <a:pPr>
              <a:buNone/>
            </a:pP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Федерации»</a:t>
            </a:r>
          </a:p>
          <a:p>
            <a:pPr>
              <a:buNone/>
            </a:pP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• Приказ Министерства образования и науки РФ от 17 октября 2013 г. № 1155 «Об утверждении</a:t>
            </a:r>
          </a:p>
          <a:p>
            <a:pPr>
              <a:buNone/>
            </a:pP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федерального государственного образовательного стандарта дошкольного образования»</a:t>
            </a:r>
          </a:p>
          <a:p>
            <a:pPr>
              <a:buNone/>
            </a:pP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(зарегистрировано в Минюсте РФ 14 ноября 2013 г., № 30384)</a:t>
            </a:r>
          </a:p>
          <a:p>
            <a:pPr>
              <a:buNone/>
            </a:pP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• Приказ Министерства образования и науки РФ №1014 "Об утверждении Порядка организации и</a:t>
            </a:r>
          </a:p>
          <a:p>
            <a:pPr>
              <a:buNone/>
            </a:pP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осуществления образовательной деятельности по основным общеобразовательным программам</a:t>
            </a:r>
          </a:p>
          <a:p>
            <a:pPr>
              <a:buNone/>
            </a:pP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образовательным программам дошкольного образования».</a:t>
            </a:r>
          </a:p>
          <a:p>
            <a:pPr>
              <a:buNone/>
            </a:pP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• Постановление Главного государственного санитарного врача Российской Федерации от 15 мая</a:t>
            </a:r>
          </a:p>
          <a:p>
            <a:pPr>
              <a:buNone/>
            </a:pPr>
            <a:r>
              <a:rPr lang="ru-RU" sz="1600" dirty="0" smtClean="0">
                <a:solidFill>
                  <a:srgbClr val="7030A0"/>
                </a:solidFill>
              </a:rPr>
              <a:t>СанПиН2.4.3648-20 от 28.09.2020 "</a:t>
            </a:r>
            <a:r>
              <a:rPr lang="ru-RU" sz="1600" dirty="0" smtClean="0">
                <a:solidFill>
                  <a:srgbClr val="7030A0"/>
                </a:solidFill>
              </a:rPr>
              <a:t>28 </a:t>
            </a:r>
            <a:r>
              <a:rPr lang="ru-RU" sz="1600" dirty="0" err="1" smtClean="0">
                <a:solidFill>
                  <a:srgbClr val="7030A0"/>
                </a:solidFill>
              </a:rPr>
              <a:t>Санитарно-эпидимиологические</a:t>
            </a:r>
            <a:r>
              <a:rPr lang="ru-RU" sz="1600" dirty="0" smtClean="0">
                <a:solidFill>
                  <a:srgbClr val="7030A0"/>
                </a:solidFill>
              </a:rPr>
              <a:t> требования к организациям воспитания и обучения, отдыха и оздоровление детей</a:t>
            </a:r>
          </a:p>
          <a:p>
            <a:pPr>
              <a:buNone/>
            </a:pP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СанПиН1.2.3685-21 «Гигиенические нормативы и требования к обеспечению безопасности и безвредности для человека факторов среды обитания»</a:t>
            </a:r>
          </a:p>
          <a:p>
            <a:pPr>
              <a:buNone/>
            </a:pP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• и др. федеральные, региональные, муниципальные документы</a:t>
            </a:r>
          </a:p>
          <a:p>
            <a:pPr>
              <a:buNone/>
            </a:pP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dirty="0"/>
          </a:p>
        </p:txBody>
      </p:sp>
      <p:pic>
        <p:nvPicPr>
          <p:cNvPr id="4" name="Picture 2" descr="C:\Users\Мария\Desktop\1021039410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715272" y="1000108"/>
            <a:ext cx="1143008" cy="1285884"/>
          </a:xfrm>
          <a:prstGeom prst="rect">
            <a:avLst/>
          </a:prstGeom>
          <a:noFill/>
        </p:spPr>
      </p:pic>
      <p:pic>
        <p:nvPicPr>
          <p:cNvPr id="5" name="Picture 2" descr="C:\Users\Мария\Desktop\003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715272" y="2357430"/>
            <a:ext cx="1143008" cy="1214446"/>
          </a:xfrm>
          <a:prstGeom prst="rect">
            <a:avLst/>
          </a:prstGeom>
          <a:noFill/>
        </p:spPr>
      </p:pic>
      <p:pic>
        <p:nvPicPr>
          <p:cNvPr id="6" name="Picture 3" descr="C:\Users\Мария\Desktop\cover_image_big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7715272" y="3714752"/>
            <a:ext cx="1071570" cy="1285884"/>
          </a:xfrm>
          <a:prstGeom prst="rect">
            <a:avLst/>
          </a:prstGeom>
          <a:noFill/>
        </p:spPr>
      </p:pic>
      <p:pic>
        <p:nvPicPr>
          <p:cNvPr id="7" name="Picture 6" descr="https://avatars.mds.yandex.net/get-zen_doc/1687249/pub_5cdbfd8bd1a48600b32d85f1_5cdbfe792b2e0a00b3f53ab4/scale_1200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7715272" y="5143512"/>
            <a:ext cx="1071570" cy="1357322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51520" y="0"/>
            <a:ext cx="8678198" cy="92867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Нормативно – правовое обеспечение </a:t>
            </a:r>
            <a:endParaRPr lang="ru-RU" sz="32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95536" y="548680"/>
            <a:ext cx="8424936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ru-RU" sz="3600" dirty="0" smtClean="0">
                <a:solidFill>
                  <a:srgbClr val="7030A0"/>
                </a:solidFill>
                <a:latin typeface="Monotype Corsiva" pitchFamily="66" charset="0"/>
                <a:cs typeface="Times New Roman" pitchFamily="18" charset="0"/>
              </a:rPr>
              <a:t>Проектно –исследовательская деятельность.</a:t>
            </a: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buNone/>
            </a:pP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Главная цель – выявить и развить творческие способности у школьников. Внедрение инноваций помогает раскрыть внутренний потенциал, выявить способности детей.</a:t>
            </a:r>
          </a:p>
          <a:p>
            <a:pPr algn="just">
              <a:buNone/>
            </a:pP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Проектная деятельность в детском саду предполагает ведение совместных групповых проектов. В процессе их реализации у дошкольников активно развиваются познавательные и исследовательские способности. Это помогает развитию самостоятельной творческой личности. способной решать сложные задачи. Если в традиционной образовательной деятельности процесс обучения предполагает предоставление обучающимся уже готовой информации, то проектная</a:t>
            </a:r>
          </a:p>
          <a:p>
            <a:pPr algn="just">
              <a:buNone/>
            </a:pP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деятельность позволяет детям самим прийти к результату.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t="28425" b="20606"/>
          <a:stretch>
            <a:fillRect/>
          </a:stretch>
        </p:blipFill>
        <p:spPr bwMode="auto">
          <a:xfrm>
            <a:off x="5796136" y="3573016"/>
            <a:ext cx="2736304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645024"/>
            <a:ext cx="3672408" cy="262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683567" y="55660"/>
            <a:ext cx="8208913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Метеостанция в детском саду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Цель: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Приучать детей  наблюдать за изменениями погоды ,определять погоду,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анализировать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составлять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прогноз, делать выводы; воспитывать осознанно правильное отношение к природе.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C:\Users\fatima\Desktop\IMG-20230315-WA0071.jpg"/>
          <p:cNvPicPr/>
          <p:nvPr/>
        </p:nvPicPr>
        <p:blipFill>
          <a:blip r:embed="rId3" cstate="print"/>
          <a:srcRect t="30649" r="14632" b="20926"/>
          <a:stretch>
            <a:fillRect/>
          </a:stretch>
        </p:blipFill>
        <p:spPr bwMode="auto">
          <a:xfrm>
            <a:off x="683568" y="1484784"/>
            <a:ext cx="2808312" cy="2965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fatima\Desktop\IMG-20230315-WA0125.jpg"/>
          <p:cNvPicPr/>
          <p:nvPr/>
        </p:nvPicPr>
        <p:blipFill>
          <a:blip r:embed="rId4" cstate="print"/>
          <a:srcRect t="23148" r="1376" b="27036"/>
          <a:stretch>
            <a:fillRect/>
          </a:stretch>
        </p:blipFill>
        <p:spPr bwMode="auto">
          <a:xfrm flipH="1">
            <a:off x="5508102" y="1340768"/>
            <a:ext cx="2818431" cy="2926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fatima\Desktop\IMG-20230315-WA012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672" y="4581128"/>
            <a:ext cx="2831502" cy="1839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fatima\Desktop\IMG-20230315-WA012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4048" y="4581128"/>
            <a:ext cx="2808312" cy="1772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57158" y="357166"/>
            <a:ext cx="878684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Работа по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мнемотаблице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Цели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Закрепить знание содержания сказки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Колобок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активизировать и </a:t>
            </a:r>
            <a:r>
              <a:rPr lang="ru-RU" sz="1100" dirty="0" smtClean="0">
                <a:solidFill>
                  <a:srgbClr val="7030A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\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обогащать словарный запас детей. 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Рисунок 10" descr="C:\Users\komp6\AppData\Local\Microsoft\Windows\INetCache\Content.Word\IMG-20230315-WA0222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714488"/>
            <a:ext cx="3614425" cy="33429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C:\Users\komp6\AppData\Local\Microsoft\Windows\INetCache\Content.Word\IMG-20230315-WA0221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57620" y="1714489"/>
            <a:ext cx="4643470" cy="3385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285984" y="357166"/>
            <a:ext cx="650085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  <a:cs typeface="Times New Roman" pitchFamily="18" charset="0"/>
              </a:rPr>
              <a:t>Технология игрового обучения</a:t>
            </a:r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/>
            </a:r>
            <a:b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</a:br>
            <a:endParaRPr lang="ru-RU" sz="3200" b="1" dirty="0">
              <a:solidFill>
                <a:srgbClr val="7030A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857232"/>
            <a:ext cx="857256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Игровые технологии</a:t>
            </a: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стали неотъемлемой частью современных образовательных тенденций. Умелое </a:t>
            </a: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их применение </a:t>
            </a: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педагогом дошкольного образовательного учреждения (ДОУ) делает занятие </a:t>
            </a: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интересным для </a:t>
            </a: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воспитанников, а также создаёт необходимые условия для усвоения новых знаний, умений и </a:t>
            </a: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навыков в </a:t>
            </a: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ведущей для них форме деятельности — в игре.</a:t>
            </a:r>
            <a:endParaRPr lang="ru-RU" i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Игра </a:t>
            </a: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имеет важное значение в жизни ребёнка, имеет то же значение, какое у взрослого </a:t>
            </a: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имеет деятельность</a:t>
            </a: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работа, служба. Каков ребёнок в игре, таков во многом он будет в работе, </a:t>
            </a: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когда вырастет</a:t>
            </a: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Поэтому воспитание будущего деятеля происходит прежде всего в игре.</a:t>
            </a:r>
            <a:endParaRPr lang="ru-RU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3429000"/>
            <a:ext cx="3429024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3357562"/>
            <a:ext cx="3714776" cy="3049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57166"/>
            <a:ext cx="3643306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0694" y="642918"/>
            <a:ext cx="3214710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85918" y="3500438"/>
            <a:ext cx="3357586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6" y="500042"/>
            <a:ext cx="7286676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285728"/>
            <a:ext cx="2428892" cy="2928958"/>
          </a:xfrm>
          <a:prstGeom prst="rect">
            <a:avLst/>
          </a:prstGeom>
          <a:noFill/>
        </p:spPr>
      </p:pic>
      <p:pic>
        <p:nvPicPr>
          <p:cNvPr id="8" name="Рисунок 7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5984" y="3500438"/>
            <a:ext cx="4143404" cy="3357562"/>
          </a:xfrm>
          <a:prstGeom prst="rect">
            <a:avLst/>
          </a:prstGeom>
          <a:noFill/>
        </p:spPr>
      </p:pic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7889" name="Object 1"/>
          <p:cNvGraphicFramePr>
            <a:graphicFrameLocks noChangeAspect="1"/>
          </p:cNvGraphicFramePr>
          <p:nvPr/>
        </p:nvGraphicFramePr>
        <p:xfrm>
          <a:off x="3071802" y="285728"/>
          <a:ext cx="2571768" cy="2786082"/>
        </p:xfrm>
        <a:graphic>
          <a:graphicData uri="http://schemas.openxmlformats.org/presentationml/2006/ole">
            <p:oleObj spid="_x0000_s37889" name="Slide" r:id="rId6" imgW="4567262" imgH="3424373" progId="PowerPoint.Slide.12">
              <p:embed/>
            </p:oleObj>
          </a:graphicData>
        </a:graphic>
      </p:graphicFrame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7891" name="Object 3"/>
          <p:cNvGraphicFramePr>
            <a:graphicFrameLocks noChangeAspect="1"/>
          </p:cNvGraphicFramePr>
          <p:nvPr/>
        </p:nvGraphicFramePr>
        <p:xfrm>
          <a:off x="5786446" y="428604"/>
          <a:ext cx="2786082" cy="2490770"/>
        </p:xfrm>
        <a:graphic>
          <a:graphicData uri="http://schemas.openxmlformats.org/presentationml/2006/ole">
            <p:oleObj spid="_x0000_s37891" name="Slide" r:id="rId7" imgW="4570501" imgH="3427618" progId="PowerPoint.Slide.12">
              <p:embed/>
            </p:oleObj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57158" y="0"/>
            <a:ext cx="84296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7030A0"/>
                </a:solidFill>
              </a:rPr>
              <a:t>Каждый год в конце октября — начале ноября, в  нашем детском саду отмечается праздник осени. В этом празднике кроется значительный смысл: это и развитие творческих способностей ребенка, и привитие ему любви и бережного отношения к природе, знании признаков и примет осени. Конечно, это музыкальное развитие и работа над словом, ведь дети поют, танцуют, читают стихи, принимают участие в театрализациях, а это — развитие памяти и внимания, совершенствование речи и пластики движений. Проведение праздника дает возможность раскрыться каждому ребенку. 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6" name="Рисунок 5" descr="D:\8572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2285992"/>
            <a:ext cx="3733806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IMG-20181122-WA0032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2285992"/>
            <a:ext cx="3985917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/>
          <a:srcRect l="9169" r="9993"/>
          <a:stretch>
            <a:fillRect/>
          </a:stretch>
        </p:blipFill>
        <p:spPr bwMode="auto">
          <a:xfrm>
            <a:off x="1428728" y="0"/>
            <a:ext cx="657229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785786" y="1"/>
            <a:ext cx="8358214" cy="5478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 smtClean="0">
              <a:solidFill>
                <a:srgbClr val="7030A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 smtClean="0">
              <a:solidFill>
                <a:srgbClr val="7030A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 smtClean="0">
              <a:solidFill>
                <a:srgbClr val="7030A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 smtClean="0">
              <a:solidFill>
                <a:srgbClr val="7030A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 smtClean="0">
              <a:solidFill>
                <a:srgbClr val="7030A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 smtClean="0">
              <a:solidFill>
                <a:srgbClr val="7030A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 smtClean="0">
              <a:solidFill>
                <a:srgbClr val="7030A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 smtClean="0">
              <a:solidFill>
                <a:srgbClr val="7030A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 smtClean="0">
              <a:solidFill>
                <a:srgbClr val="7030A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 smtClean="0">
              <a:solidFill>
                <a:srgbClr val="7030A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 smtClean="0">
              <a:solidFill>
                <a:srgbClr val="7030A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857232"/>
            <a:ext cx="8429684" cy="5751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857224" y="0"/>
            <a:ext cx="7300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7030A0"/>
                </a:solidFill>
                <a:latin typeface="Monotype Corsiva" pitchFamily="66" charset="0"/>
              </a:rPr>
              <a:t>Всеми любимый праздник Новый год </a:t>
            </a:r>
            <a:endParaRPr lang="ru-RU" sz="3600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95536" y="0"/>
            <a:ext cx="8424936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4000" b="1" i="1" dirty="0" smtClean="0">
                <a:solidFill>
                  <a:srgbClr val="7030A0"/>
                </a:solidFill>
                <a:latin typeface="Monotype Corsiva" pitchFamily="66" charset="0"/>
                <a:cs typeface="Times New Roman" pitchFamily="18" charset="0"/>
              </a:rPr>
              <a:t>РЕЖИМ РАБОТЫ </a:t>
            </a:r>
          </a:p>
          <a:p>
            <a:pPr algn="ctr">
              <a:buNone/>
            </a:pP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РЕГЛАМЕНТИРОВАН УСТАВОМ УЧРЕЖДЕНИЯ</a:t>
            </a: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Пятидневная рабочая неделя</a:t>
            </a:r>
          </a:p>
          <a:p>
            <a:pPr>
              <a:buNone/>
            </a:pP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Время работы с 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07.30 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18;00</a:t>
            </a:r>
            <a:endParaRPr lang="ru-RU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Режим пребывания детей: 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10,5часов </a:t>
            </a:r>
            <a:endParaRPr lang="ru-RU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Выходные дни: </a:t>
            </a:r>
          </a:p>
          <a:p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суббота</a:t>
            </a:r>
          </a:p>
          <a:p>
            <a:pPr>
              <a:spcBef>
                <a:spcPts val="0"/>
              </a:spcBef>
            </a:pP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Воскресенье</a:t>
            </a:r>
            <a:r>
              <a:rPr lang="en-US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нерабочие,  праздничные дни, установленные законодательством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РФ</a:t>
            </a:r>
            <a:r>
              <a:rPr lang="ru-RU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b="30000"/>
          <a:stretch>
            <a:fillRect/>
          </a:stretch>
        </p:blipFill>
        <p:spPr bwMode="auto">
          <a:xfrm>
            <a:off x="0" y="2996952"/>
            <a:ext cx="3429000" cy="3861048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9949" y="2996952"/>
            <a:ext cx="3504051" cy="3861048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0" y="3212976"/>
            <a:ext cx="1997968" cy="3240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785786" y="1"/>
            <a:ext cx="8358214" cy="5478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 smtClean="0">
              <a:solidFill>
                <a:srgbClr val="7030A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 smtClean="0">
              <a:solidFill>
                <a:srgbClr val="7030A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 smtClean="0">
              <a:solidFill>
                <a:srgbClr val="7030A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 smtClean="0">
              <a:solidFill>
                <a:srgbClr val="7030A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 smtClean="0">
              <a:solidFill>
                <a:srgbClr val="7030A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 smtClean="0">
              <a:solidFill>
                <a:srgbClr val="7030A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 smtClean="0">
              <a:solidFill>
                <a:srgbClr val="7030A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 smtClean="0">
              <a:solidFill>
                <a:srgbClr val="7030A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 smtClean="0">
              <a:solidFill>
                <a:srgbClr val="7030A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 smtClean="0">
              <a:solidFill>
                <a:srgbClr val="7030A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 smtClean="0">
              <a:solidFill>
                <a:srgbClr val="7030A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7224" y="0"/>
            <a:ext cx="7300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7030A0"/>
                </a:solidFill>
                <a:latin typeface="Monotype Corsiva" pitchFamily="66" charset="0"/>
              </a:rPr>
              <a:t> </a:t>
            </a:r>
            <a:endParaRPr lang="ru-RU" sz="3600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/>
          <a:srcRect b="33076"/>
          <a:stretch>
            <a:fillRect/>
          </a:stretch>
        </p:blipFill>
        <p:spPr bwMode="auto">
          <a:xfrm>
            <a:off x="642910" y="214290"/>
            <a:ext cx="7858180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785786" y="1"/>
            <a:ext cx="8358214" cy="5478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 smtClean="0">
              <a:solidFill>
                <a:srgbClr val="7030A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 smtClean="0">
              <a:solidFill>
                <a:srgbClr val="7030A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 smtClean="0">
              <a:solidFill>
                <a:srgbClr val="7030A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 smtClean="0">
              <a:solidFill>
                <a:srgbClr val="7030A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 smtClean="0">
              <a:solidFill>
                <a:srgbClr val="7030A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 smtClean="0">
              <a:solidFill>
                <a:srgbClr val="7030A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 smtClean="0">
              <a:solidFill>
                <a:srgbClr val="7030A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 smtClean="0">
              <a:solidFill>
                <a:srgbClr val="7030A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 smtClean="0">
              <a:solidFill>
                <a:srgbClr val="7030A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 smtClean="0">
              <a:solidFill>
                <a:srgbClr val="7030A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 smtClean="0">
              <a:solidFill>
                <a:srgbClr val="7030A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04" y="85346"/>
            <a:ext cx="5668976" cy="6772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785786" y="1"/>
            <a:ext cx="8358214" cy="5478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 smtClean="0">
              <a:solidFill>
                <a:srgbClr val="7030A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 smtClean="0">
              <a:solidFill>
                <a:srgbClr val="7030A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 smtClean="0">
              <a:solidFill>
                <a:srgbClr val="7030A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 smtClean="0">
              <a:solidFill>
                <a:srgbClr val="7030A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 smtClean="0">
              <a:solidFill>
                <a:srgbClr val="7030A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 smtClean="0">
              <a:solidFill>
                <a:srgbClr val="7030A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 smtClean="0">
              <a:solidFill>
                <a:srgbClr val="7030A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 smtClean="0">
              <a:solidFill>
                <a:srgbClr val="7030A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 smtClean="0">
              <a:solidFill>
                <a:srgbClr val="7030A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 smtClean="0">
              <a:solidFill>
                <a:srgbClr val="7030A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 smtClean="0">
              <a:solidFill>
                <a:srgbClr val="7030A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/>
          <a:srcRect l="9460" r="11146"/>
          <a:stretch>
            <a:fillRect/>
          </a:stretch>
        </p:blipFill>
        <p:spPr bwMode="auto">
          <a:xfrm>
            <a:off x="500034" y="1000108"/>
            <a:ext cx="7929618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500034" y="214290"/>
            <a:ext cx="8286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7030A0"/>
                </a:solidFill>
                <a:latin typeface="Monotype Corsiva" pitchFamily="66" charset="0"/>
              </a:rPr>
              <a:t>«Золотая осень»</a:t>
            </a:r>
            <a:endParaRPr lang="ru-RU" sz="4800" b="1" i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785786" y="1"/>
            <a:ext cx="8358214" cy="5478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 smtClean="0">
              <a:solidFill>
                <a:srgbClr val="7030A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 smtClean="0">
              <a:solidFill>
                <a:srgbClr val="7030A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 smtClean="0">
              <a:solidFill>
                <a:srgbClr val="7030A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 smtClean="0">
              <a:solidFill>
                <a:srgbClr val="7030A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 smtClean="0">
              <a:solidFill>
                <a:srgbClr val="7030A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 smtClean="0">
              <a:solidFill>
                <a:srgbClr val="7030A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 smtClean="0">
              <a:solidFill>
                <a:srgbClr val="7030A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 smtClean="0">
              <a:solidFill>
                <a:srgbClr val="7030A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 smtClean="0">
              <a:solidFill>
                <a:srgbClr val="7030A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 smtClean="0">
              <a:solidFill>
                <a:srgbClr val="7030A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 smtClean="0">
              <a:solidFill>
                <a:srgbClr val="7030A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428604"/>
            <a:ext cx="4214842" cy="6161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428604"/>
            <a:ext cx="4143404" cy="6040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IMG_20230214_19152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08" y="3286124"/>
            <a:ext cx="5072098" cy="357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357290" y="214290"/>
          <a:ext cx="6119834" cy="279400"/>
        </p:xfrm>
        <a:graphic>
          <a:graphicData uri="http://schemas.openxmlformats.org/drawingml/2006/table">
            <a:tbl>
              <a:tblPr/>
              <a:tblGrid>
                <a:gridCol w="6119834"/>
              </a:tblGrid>
              <a:tr h="0">
                <a:tc>
                  <a:txBody>
                    <a:bodyPr/>
                    <a:lstStyle/>
                    <a:p>
                      <a:pPr marL="114300" marR="114300">
                        <a:lnSpc>
                          <a:spcPts val="2160"/>
                        </a:lnSpc>
                        <a:spcAft>
                          <a:spcPts val="1000"/>
                        </a:spcAft>
                      </a:pPr>
                      <a:r>
                        <a:rPr lang="ru-RU" sz="1800" b="1" kern="1800" dirty="0" smtClean="0">
                          <a:solidFill>
                            <a:srgbClr val="7030A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Мы ребята-дошколята - </a:t>
                      </a:r>
                      <a:r>
                        <a:rPr lang="ru-RU" sz="1800" b="1" kern="1800" dirty="0">
                          <a:solidFill>
                            <a:srgbClr val="7030A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очень дружные ребята!</a:t>
                      </a:r>
                      <a:endParaRPr lang="ru-RU" sz="1100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0" y="0"/>
            <a:ext cx="9144000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 smtClean="0">
              <a:solidFill>
                <a:srgbClr val="7030A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Дружба – одно из главенствующих чувств, связывающих людей, а  детская дружба – это мир, полный красок и секретов, радостей. О дружбе написаны книги, сложены песни, стихотворения. Эти прекрасные отношения сопровождали человечество с момента его зарождения. Ради дружбы совершались подвиги, и даже неимоверные глупости, безрассудные поступки. На нашем дне дружбы было много песен, танцев, игр, приключений, в которых, конечно же, побеждала дружба! В ходе тематического дня дети смогли окунуться в праздничную атмосферу, поучаствовать в интересных конкурсах. День дружбы принес радость и обогатил жизнь наших воспитанников. Друзья должны быть у каждого. Друзья дают нам силы и вдохновение к новым свершениям и делам. Ведь так важно получить дружеское одобрение, дружеский совет, почувствовать плечо друга.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Мы желаем нашим ребятам искренних и честных ДРУЗЕЙ!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IMG_20211015_17293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3" y="214291"/>
            <a:ext cx="8715435" cy="6184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0" y="0"/>
            <a:ext cx="9001156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преддверии каждого такого представления ребята с удовольствием примеряют на себя роли, разучивают слова и, как все артисты, очень волнуются перед выходом на сцену. Сказка была сыграна на отлично! Все дети очень постарались и справились со своими ролями, как профессионалы. Игра ребят очень понравилась зрителям, за которую они получили заслуженные аплодисменты.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Сказка «Коза - дереза» учит детей говорить правду, не наговаривать зря на окружающих. Ведь если всех обманывать, то сам от этого и пострадаешь.  Игра ребенка в сказку, раскрывает в нем спрятанный  творческий потенциал, учит быть открытыми и  добрыми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 descr="D:\837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571612"/>
            <a:ext cx="8643998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214282" y="214290"/>
            <a:ext cx="8786874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место в конкурсе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Воспитатель года-2022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Конкурс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"Воспитатель года - 2022" проводился с целью распространения опыта работы лучших педагогов, поддержки инновационного движения, расширения профессиональных контактов, выявления талантливых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воспитателей.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Необыкновенно творческие, одухотворённые, удивительно обаятельные лучшие педагоги нашего района с желанием делились своими взглядами на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воспитание и доказывали, что обладают особым талантом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–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любовью к детям.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C:\Users\win\AppData\Local\Microsoft\Windows\INetCache\Content.Word\BQZO5723.jpg"/>
          <p:cNvPicPr/>
          <p:nvPr/>
        </p:nvPicPr>
        <p:blipFill>
          <a:blip r:embed="rId3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14282" y="2143116"/>
            <a:ext cx="4500594" cy="4500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win\AppData\Local\Microsoft\Windows\INetCache\Content.Word\JPJS7261.jpg"/>
          <p:cNvPicPr/>
          <p:nvPr/>
        </p:nvPicPr>
        <p:blipFill>
          <a:blip r:embed="rId4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786314" y="2143116"/>
            <a:ext cx="4143404" cy="45005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komp6\AppData\Local\Microsoft\Windows\INetCache\Content.Word\IMG_20230315_17112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642918"/>
            <a:ext cx="8715436" cy="621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00034" y="0"/>
            <a:ext cx="74295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7030A0"/>
                </a:solidFill>
                <a:latin typeface="Monotype Corsiva" pitchFamily="66" charset="0"/>
              </a:rPr>
              <a:t>Наши достижения</a:t>
            </a:r>
            <a:endParaRPr lang="ru-RU" sz="4400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357166"/>
            <a:ext cx="7072362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746864">
            <a:off x="307260" y="307260"/>
            <a:ext cx="2858344" cy="2858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296748" flipH="1">
            <a:off x="6396605" y="343346"/>
            <a:ext cx="2385884" cy="2732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260648"/>
            <a:ext cx="1748052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79912" y="2996952"/>
            <a:ext cx="2232248" cy="3356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6216" y="3501008"/>
            <a:ext cx="2195736" cy="29949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7544" y="3645024"/>
            <a:ext cx="2626147" cy="2914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0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2398" y="857232"/>
            <a:ext cx="6962940" cy="600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357158" y="285728"/>
            <a:ext cx="8501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Наш дружный коллектив</a:t>
            </a:r>
            <a:endParaRPr lang="ru-RU" sz="3200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357166"/>
            <a:ext cx="8001056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/>
          <a:srcRect t="15208" b="17995"/>
          <a:stretch>
            <a:fillRect/>
          </a:stretch>
        </p:blipFill>
        <p:spPr bwMode="auto">
          <a:xfrm>
            <a:off x="144463" y="214290"/>
            <a:ext cx="8785256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555776" y="980728"/>
            <a:ext cx="5072098" cy="1368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Директор МОУ СОШ № 1  с.п. Заюково</a:t>
            </a:r>
            <a:endParaRPr lang="ru-RU" sz="1600" noProof="0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Нахушев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Замир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Юриевич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Педагогический стаж –  </a:t>
            </a:r>
            <a:r>
              <a:rPr lang="ru-RU" sz="1600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26</a:t>
            </a:r>
            <a:r>
              <a:rPr lang="ru-RU" sz="1600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год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  должности руководителя </a:t>
            </a:r>
            <a:r>
              <a:rPr kumimoji="0" lang="ru-RU" sz="16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-  </a:t>
            </a:r>
            <a:r>
              <a:rPr kumimoji="0" lang="ru-RU" sz="16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15 </a:t>
            </a:r>
            <a:r>
              <a:rPr kumimoji="0" lang="ru-RU" sz="16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лет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555776" y="3717032"/>
            <a:ext cx="5572164" cy="1643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Старший воспитатель дошкольных</a:t>
            </a:r>
            <a:r>
              <a:rPr kumimoji="0" lang="ru-RU" sz="16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групп</a:t>
            </a:r>
            <a:endParaRPr lang="ru-RU" sz="1600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МОУ СОШ № 1  с.п. </a:t>
            </a:r>
            <a:r>
              <a:rPr lang="ru-RU" sz="1600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Заюково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Калмыкова Сусанна 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Хасановна</a:t>
            </a:r>
            <a:r>
              <a:rPr lang="ru-RU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Педагогический стаж – 38  лет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 должности</a:t>
            </a:r>
            <a:r>
              <a:rPr kumimoji="0" lang="ru-RU" sz="16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старшего воспитателя – </a:t>
            </a:r>
            <a:r>
              <a:rPr lang="ru-RU" sz="1600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12</a:t>
            </a:r>
            <a:r>
              <a:rPr kumimoji="0" lang="ru-RU" sz="16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лет</a:t>
            </a:r>
          </a:p>
        </p:txBody>
      </p:sp>
      <p:pic>
        <p:nvPicPr>
          <p:cNvPr id="1026" name="Picture 2" descr="https://photo1.wambacdn.net/03/38/07/1437708330/1580575165_huge.jpg?hash=TrbQB7yzoa-wxCRD3Gukow&amp;expires=64060578000&amp;updated=148768787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836712"/>
            <a:ext cx="1773893" cy="2232248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717032"/>
            <a:ext cx="2064618" cy="2064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404664"/>
            <a:ext cx="8892480" cy="5643602"/>
          </a:xfrm>
          <a:ln w="19050">
            <a:solidFill>
              <a:srgbClr val="0000FF"/>
            </a:solidFill>
          </a:ln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</a:p>
          <a:p>
            <a:pPr>
              <a:buNone/>
            </a:pPr>
            <a:endParaRPr lang="ru-RU" sz="15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5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4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4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Основная образовательная программа дошкольных групп  МОУ СОШ № 1 с.п. Заюково  составлена на</a:t>
            </a:r>
          </a:p>
          <a:p>
            <a:pPr>
              <a:buNone/>
            </a:pPr>
            <a:r>
              <a:rPr lang="ru-RU" sz="1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основе основной общеобразовательной программы дошкольного образования «От рождения  до</a:t>
            </a:r>
          </a:p>
          <a:p>
            <a:pPr>
              <a:buNone/>
            </a:pPr>
            <a:r>
              <a:rPr lang="ru-RU" sz="1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школы» под редакцией Н.Е. </a:t>
            </a:r>
            <a:r>
              <a:rPr lang="ru-RU" sz="1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Вераксы</a:t>
            </a:r>
            <a:r>
              <a:rPr lang="ru-RU" sz="1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Т.С. Комаровой, М.А. Васильевой. </a:t>
            </a:r>
          </a:p>
          <a:p>
            <a:pPr>
              <a:buNone/>
            </a:pPr>
            <a:r>
              <a:rPr lang="ru-RU" sz="1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Ведущие цели Программы – создание благоприятных условий для полноценного проживания ребенком</a:t>
            </a:r>
          </a:p>
          <a:p>
            <a:pPr>
              <a:buNone/>
            </a:pPr>
            <a:r>
              <a:rPr lang="ru-RU" sz="1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дошкольного детства, формирование основ базовой культуры личности, всестороннее развитие психических</a:t>
            </a:r>
          </a:p>
          <a:p>
            <a:pPr>
              <a:buNone/>
            </a:pPr>
            <a:r>
              <a:rPr lang="ru-RU" sz="1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 физических качеств в соответствии с возрастными и индивидуальными особенностями, подготовка к</a:t>
            </a:r>
          </a:p>
          <a:p>
            <a:pPr>
              <a:buNone/>
            </a:pPr>
            <a:r>
              <a:rPr lang="ru-RU" sz="1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жизни в современном обществе, формирование предпосылок к учебной деятельности, обеспечение</a:t>
            </a:r>
          </a:p>
          <a:p>
            <a:pPr>
              <a:buNone/>
            </a:pPr>
            <a:r>
              <a:rPr lang="ru-RU" sz="1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безопасности жизнедеятельности дошкольника.</a:t>
            </a:r>
            <a:endParaRPr lang="ru-RU" sz="1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Мария\Desktop\логотип\логотип2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83568" y="620688"/>
            <a:ext cx="1102350" cy="107157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11560" y="548680"/>
            <a:ext cx="7786742" cy="121444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rgbClr val="7030A0"/>
                </a:solidFill>
                <a:latin typeface="Monotype Corsiva" pitchFamily="66" charset="0"/>
                <a:cs typeface="Times New Roman" pitchFamily="18" charset="0"/>
              </a:rPr>
              <a:t>ОСНОВНАЯ </a:t>
            </a:r>
          </a:p>
          <a:p>
            <a:pPr algn="ctr"/>
            <a:r>
              <a:rPr lang="ru-RU" sz="2400" b="1" i="1" dirty="0" smtClean="0">
                <a:solidFill>
                  <a:srgbClr val="7030A0"/>
                </a:solidFill>
                <a:latin typeface="Monotype Corsiva" pitchFamily="66" charset="0"/>
                <a:cs typeface="Times New Roman" pitchFamily="18" charset="0"/>
              </a:rPr>
              <a:t>ОБРАЗОВАТЕЛЬНАЯ ПРОГРАММА </a:t>
            </a:r>
            <a:endParaRPr lang="ru-RU" sz="2400" b="1" i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pic>
        <p:nvPicPr>
          <p:cNvPr id="6" name="Picture 2" descr="C:\Users\Мария\Desktop\a505901e12b660949850b2c1bfcf4e40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092280" y="620688"/>
            <a:ext cx="1285884" cy="1214446"/>
          </a:xfrm>
          <a:prstGeom prst="rect">
            <a:avLst/>
          </a:prstGeom>
          <a:noFill/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5" cstate="print"/>
          <a:srcRect b="19089"/>
          <a:stretch>
            <a:fillRect/>
          </a:stretch>
        </p:blipFill>
        <p:spPr bwMode="auto">
          <a:xfrm>
            <a:off x="323528" y="4005064"/>
            <a:ext cx="1983389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4248" y="4005064"/>
            <a:ext cx="2058921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63888" y="3933056"/>
            <a:ext cx="2160240" cy="2708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одержимое 2"/>
          <p:cNvSpPr txBox="1">
            <a:spLocks/>
          </p:cNvSpPr>
          <p:nvPr/>
        </p:nvSpPr>
        <p:spPr>
          <a:xfrm>
            <a:off x="395536" y="548680"/>
            <a:ext cx="8496944" cy="5976664"/>
          </a:xfrm>
          <a:prstGeom prst="rect">
            <a:avLst/>
          </a:prstGeom>
          <a:ln w="19050">
            <a:solidFill>
              <a:srgbClr val="0000FF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5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ПАРЦИАЛЬНЫЕ ПРОГРАММЫ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Парциальные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программы являются дополнением к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основной общеобразовательной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программе дошкольного образования и составляет не более 40 % от общей учебной нагрузки. Раздел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Программа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по кабардинскому языку Р.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Ацкановой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«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Анэбзэ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»,  «Национально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региональный компонент» Л.П.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Шадовой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Раздел  «Художественное творчество» реализуется по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авторской программе И.А. Лыковой – «Цветные ладошки». являются дополнением к 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Парциальная программа «Развитие речи детей дошкольного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возраста О.С. </a:t>
            </a:r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Ушакова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Методическое пособие «Безопасность» А.Н.  Авдеева, В.С. Князева, Р.Б. </a:t>
            </a:r>
            <a:r>
              <a:rPr lang="ru-RU" sz="2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Стеркина</a:t>
            </a:r>
            <a:endParaRPr lang="ru-RU" sz="20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Дополнительное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занятие по шахматам «</a:t>
            </a:r>
            <a:r>
              <a:rPr kumimoji="0" lang="ru-RU" sz="2000" b="0" i="0" u="none" strike="noStrike" kern="1200" cap="none" spc="0" normalizeH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Белая ладья»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4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39552" y="332656"/>
            <a:ext cx="8352928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t-RU" sz="2400" b="1" i="1" dirty="0" smtClean="0">
                <a:solidFill>
                  <a:srgbClr val="7030A0"/>
                </a:solidFill>
                <a:latin typeface="Monotype Corsiva" pitchFamily="66" charset="0"/>
                <a:cs typeface="Times New Roman" pitchFamily="18" charset="0"/>
              </a:rPr>
              <a:t>Основное  направление  деятельности дошкольного учреждения  - </a:t>
            </a:r>
            <a:r>
              <a:rPr lang="ru-RU" sz="2400" b="1" i="1" dirty="0" smtClean="0">
                <a:solidFill>
                  <a:srgbClr val="7030A0"/>
                </a:solidFill>
                <a:latin typeface="Monotype Corsiva" pitchFamily="66" charset="0"/>
                <a:cs typeface="Times New Roman" pitchFamily="18" charset="0"/>
              </a:rPr>
              <a:t/>
            </a:r>
            <a:br>
              <a:rPr lang="ru-RU" sz="2400" b="1" i="1" dirty="0" smtClean="0">
                <a:solidFill>
                  <a:srgbClr val="7030A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tt-RU" sz="2400" b="1" i="1" dirty="0" smtClean="0">
                <a:solidFill>
                  <a:srgbClr val="7030A0"/>
                </a:solidFill>
                <a:latin typeface="Monotype Corsiva" pitchFamily="66" charset="0"/>
                <a:cs typeface="Times New Roman" pitchFamily="18" charset="0"/>
              </a:rPr>
              <a:t>интеллектуально-оздоровительное развитие детей дошкольниного</a:t>
            </a:r>
            <a:br>
              <a:rPr lang="tt-RU" sz="2400" b="1" i="1" dirty="0" smtClean="0">
                <a:solidFill>
                  <a:srgbClr val="7030A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tt-RU" sz="2400" b="1" i="1" dirty="0" smtClean="0">
                <a:solidFill>
                  <a:srgbClr val="7030A0"/>
                </a:solidFill>
                <a:latin typeface="Monotype Corsiva" pitchFamily="66" charset="0"/>
                <a:cs typeface="Times New Roman" pitchFamily="18" charset="0"/>
              </a:rPr>
              <a:t>возраста.</a:t>
            </a:r>
            <a:endParaRPr lang="ru-RU" sz="20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2132856"/>
            <a:ext cx="849694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Цель работы:</a:t>
            </a: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создание условий обеспечивающих физическое, интеллектуальное развитие    ребенка для эффективной совместной работы с семьей по вопросам воспитания  у детей знаний, умений и навыков  здорового образа жизни.</a:t>
            </a:r>
          </a:p>
          <a:p>
            <a:pPr>
              <a:buNone/>
            </a:pPr>
            <a:endParaRPr lang="ru-RU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Разработать  алгоритм  деятельности участников образовательного процесса, ориентированный на сохранение и укрепление здоровья.</a:t>
            </a:r>
          </a:p>
          <a:p>
            <a:pPr lvl="0"/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Повышать интеллектуальное развитие (осведомлённость, развитие мышления, памяти, внимания).</a:t>
            </a:r>
          </a:p>
          <a:p>
            <a:pPr lvl="0"/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Создать    благоприятные   материальные  и педагогические   условия   для максимально  гармоничного  развития   ребёнка.</a:t>
            </a:r>
            <a:endParaRPr lang="ru-RU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51520" y="-18097"/>
            <a:ext cx="8712968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3600" dirty="0" smtClean="0">
                <a:solidFill>
                  <a:srgbClr val="7030A0"/>
                </a:solidFill>
                <a:latin typeface="Monotype Corsiva" pitchFamily="66" charset="0"/>
                <a:cs typeface="Times New Roman" pitchFamily="18" charset="0"/>
              </a:rPr>
              <a:t>«Внедрение инновационных технологий в образовательный процесс, как условие повышения качества образования».</a:t>
            </a:r>
          </a:p>
          <a:p>
            <a:pPr algn="ctr">
              <a:buNone/>
            </a:pPr>
            <a:endParaRPr lang="ru-RU" sz="2800" dirty="0" smtClean="0">
              <a:solidFill>
                <a:srgbClr val="7030A0"/>
              </a:solidFill>
              <a:latin typeface="Monotype Corsiva" pitchFamily="66" charset="0"/>
            </a:endParaRPr>
          </a:p>
          <a:p>
            <a:pPr>
              <a:buNone/>
            </a:pP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Инновационная деятельность –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процесс, который развивается по определенным этапам и позволяет учреждению перейти на более качественную ступень развития при создании, разработке, освоении, использованию и распространению новшеств (новых методов, методик, технологий, программ).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356992"/>
            <a:ext cx="3312368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3284984"/>
            <a:ext cx="3888432" cy="3196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697</TotalTime>
  <Words>1065</Words>
  <Application>Microsoft Office PowerPoint</Application>
  <PresentationFormat>Экран (4:3)</PresentationFormat>
  <Paragraphs>247</Paragraphs>
  <Slides>42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4" baseType="lpstr">
      <vt:lpstr>Тема Office</vt:lpstr>
      <vt:lpstr>Слайд Microsoft Office PowerPoint</vt:lpstr>
      <vt:lpstr>Слайд 1</vt:lpstr>
      <vt:lpstr>   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 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</vt:vector>
  </TitlesOfParts>
  <Company>HP Inc.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комп45</dc:creator>
  <cp:lastModifiedBy>комп12</cp:lastModifiedBy>
  <cp:revision>67</cp:revision>
  <dcterms:created xsi:type="dcterms:W3CDTF">2023-03-16T16:46:32Z</dcterms:created>
  <dcterms:modified xsi:type="dcterms:W3CDTF">2023-03-22T14:06:21Z</dcterms:modified>
</cp:coreProperties>
</file>