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2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190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2F1D0-7979-4471-BA7F-D40677061CC2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01041-FA4E-406E-A76B-EF3ABF702D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968CE-4092-4A20-B587-6EB29E6485CB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82281-E977-4089-9A79-2E90F0EAD9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6BDD1-AD1B-4362-9AE1-20E4A5F26342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4937A-787C-4811-9741-EE3054ADCF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FC7EC-9BBB-47DE-AE57-F2C9C57F8200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591BE-2649-4ECC-A629-36B0A6E8EB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601C8-5395-44D8-A023-6B16FC1A5366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9BA49-F8AF-4E5E-ABE4-974940F00B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A4EE1-4D5A-4AA9-91E8-EFDD5D62CCAC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077AA-10E6-47AF-B3B3-52CE51F9D8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DCE99-79AC-4787-9881-2F5C1A2FAACF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0A7A1-A356-45C9-8E7F-E4CCD9DB79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2D463-3F08-401D-A264-9ADB6537ABC3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A66B4-9430-4DFA-A0E5-2CBE2F3AE4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98B26-8B22-4698-B650-3A0189F06ABD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043E3-BAA0-4985-9520-BEC328B9F9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ECF3B-9568-454C-8FD3-49C094411ABA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E7CF4-82EA-4DBC-AB6F-584D851E2A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2374106" y="1477433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6003132" y="7145868"/>
            <a:ext cx="116681" cy="207433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E061C-65B1-451E-9256-44566955B64D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4B66F-34A9-40CB-B9CC-C7BD1535D7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7144" y="-10584"/>
            <a:ext cx="6872288" cy="138853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3286125" y="-10584"/>
            <a:ext cx="3571875" cy="8509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342900" y="939800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342900" y="2580218"/>
            <a:ext cx="6172200" cy="5852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16182A-C236-4941-BEB4-FA40686B920C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C13E1D-18FD-4821-8C20-269540F285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4287" y="270933"/>
            <a:ext cx="6885385" cy="8636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98" r:id="rId9"/>
    <p:sldLayoutId id="2147483689" r:id="rId10"/>
    <p:sldLayoutId id="2147483688" r:id="rId11"/>
  </p:sldLayoutIdLst>
  <p:transition spd="slow">
    <p:cover/>
  </p:transition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566682" y="251522"/>
            <a:ext cx="5948418" cy="2112233"/>
          </a:xfrm>
        </p:spPr>
        <p:txBody>
          <a:bodyPr/>
          <a:lstStyle/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Тема проекта: </a:t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Сказка как средство нравственного воспитания детей дошкольного возраста</a:t>
            </a:r>
          </a:p>
        </p:txBody>
      </p:sp>
      <p:pic>
        <p:nvPicPr>
          <p:cNvPr id="15362" name="Содержимое 3" descr="руск сказк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8640" y="2459766"/>
            <a:ext cx="1988962" cy="4886673"/>
          </a:xfrm>
        </p:spPr>
      </p:pic>
      <p:pic>
        <p:nvPicPr>
          <p:cNvPr id="15363" name="Рисунок 4" descr="руск сказ 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94874" y="2906331"/>
            <a:ext cx="2208962" cy="4866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Рисунок 5" descr="руск сказк 3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73653" y="2459765"/>
            <a:ext cx="2033000" cy="5024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50658" y="8028384"/>
            <a:ext cx="621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                           Выполнила: </a:t>
            </a:r>
            <a:r>
              <a:rPr lang="ru-RU" dirty="0" err="1" smtClean="0"/>
              <a:t>Золина</a:t>
            </a:r>
            <a:r>
              <a:rPr lang="ru-RU" dirty="0" smtClean="0"/>
              <a:t> Ольга Михайловна</a:t>
            </a:r>
            <a:endParaRPr lang="ru-RU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32657" y="380971"/>
            <a:ext cx="640871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Этапы работы со </a:t>
            </a:r>
            <a:r>
              <a:rPr lang="ru-RU" sz="54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ru-RU" sz="54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               </a:t>
            </a:r>
            <a:r>
              <a:rPr lang="ru-RU" sz="54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сказкой</a:t>
            </a:r>
            <a:r>
              <a:rPr lang="ru-RU" sz="54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</a:t>
            </a:r>
          </a:p>
        </p:txBody>
      </p:sp>
      <p:sp>
        <p:nvSpPr>
          <p:cNvPr id="10" name="Облако 9"/>
          <p:cNvSpPr/>
          <p:nvPr/>
        </p:nvSpPr>
        <p:spPr>
          <a:xfrm>
            <a:off x="116632" y="1475656"/>
            <a:ext cx="3567783" cy="2527563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Знакомство:</a:t>
            </a:r>
            <a:b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чтение, рассказывание, беседы, книга.</a:t>
            </a:r>
            <a:endParaRPr lang="ru-RU" sz="2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блако 11"/>
          <p:cNvSpPr/>
          <p:nvPr/>
        </p:nvSpPr>
        <p:spPr>
          <a:xfrm>
            <a:off x="1928802" y="3524243"/>
            <a:ext cx="4452526" cy="2286016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Самостоятельная деятельность.</a:t>
            </a:r>
          </a:p>
        </p:txBody>
      </p:sp>
      <p:sp>
        <p:nvSpPr>
          <p:cNvPr id="13" name="Облако 12"/>
          <p:cNvSpPr/>
          <p:nvPr/>
        </p:nvSpPr>
        <p:spPr>
          <a:xfrm>
            <a:off x="2492896" y="6096011"/>
            <a:ext cx="4150814" cy="2381267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Художественная</a:t>
            </a:r>
            <a:b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деятельность.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4694" y="251520"/>
            <a:ext cx="5616624" cy="1632181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Работа с детьми: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6" name="TextBox 6"/>
          <p:cNvSpPr txBox="1">
            <a:spLocks noChangeArrowheads="1"/>
          </p:cNvSpPr>
          <p:nvPr/>
        </p:nvSpPr>
        <p:spPr bwMode="auto">
          <a:xfrm>
            <a:off x="47785" y="1883701"/>
            <a:ext cx="348300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Дидактические игры, </a:t>
            </a:r>
            <a:br>
              <a:rPr lang="ru-RU" sz="3200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пальчиковые игры,</a:t>
            </a:r>
            <a:br>
              <a:rPr lang="ru-RU" sz="3200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пальчиковый театр,</a:t>
            </a:r>
            <a:br>
              <a:rPr lang="ru-RU" sz="3200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настольный театр, кукольный театр,</a:t>
            </a:r>
            <a:br>
              <a:rPr lang="ru-RU" sz="3200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самостоятельная  деятельность…</a:t>
            </a:r>
          </a:p>
        </p:txBody>
      </p:sp>
      <p:pic>
        <p:nvPicPr>
          <p:cNvPr id="26627" name="Содержимое 7" descr="AHtF3LMD14g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105049" y="2363755"/>
            <a:ext cx="3638651" cy="5232963"/>
          </a:xfrm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>
          <a:xfrm>
            <a:off x="267891" y="476252"/>
            <a:ext cx="6172200" cy="1238249"/>
          </a:xfrm>
        </p:spPr>
        <p:txBody>
          <a:bodyPr/>
          <a:lstStyle/>
          <a:p>
            <a:pPr algn="ctr"/>
            <a:r>
              <a:rPr lang="ru-RU" sz="4800" i="1" smtClean="0">
                <a:latin typeface="Times New Roman" pitchFamily="18" charset="0"/>
                <a:cs typeface="Times New Roman" pitchFamily="18" charset="0"/>
              </a:rPr>
              <a:t>Воспитание сказкой</a:t>
            </a:r>
          </a:p>
        </p:txBody>
      </p:sp>
      <p:sp>
        <p:nvSpPr>
          <p:cNvPr id="4" name="Облако 3"/>
          <p:cNvSpPr/>
          <p:nvPr/>
        </p:nvSpPr>
        <p:spPr>
          <a:xfrm>
            <a:off x="172861" y="2123728"/>
            <a:ext cx="3436159" cy="180976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послушание</a:t>
            </a:r>
            <a:endParaRPr lang="ru-RU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лако 4"/>
          <p:cNvSpPr/>
          <p:nvPr/>
        </p:nvSpPr>
        <p:spPr>
          <a:xfrm rot="1190237">
            <a:off x="3268275" y="3779912"/>
            <a:ext cx="3268256" cy="1512167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мудрость</a:t>
            </a:r>
          </a:p>
        </p:txBody>
      </p:sp>
      <p:sp>
        <p:nvSpPr>
          <p:cNvPr id="6" name="Облако 5"/>
          <p:cNvSpPr/>
          <p:nvPr/>
        </p:nvSpPr>
        <p:spPr>
          <a:xfrm>
            <a:off x="1196752" y="6012160"/>
            <a:ext cx="4824536" cy="183979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ответственность</a:t>
            </a:r>
          </a:p>
        </p:txBody>
      </p:sp>
      <p:sp>
        <p:nvSpPr>
          <p:cNvPr id="7" name="Облако 6"/>
          <p:cNvSpPr/>
          <p:nvPr/>
        </p:nvSpPr>
        <p:spPr>
          <a:xfrm rot="20655667">
            <a:off x="27996" y="4499991"/>
            <a:ext cx="3393783" cy="158417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уважение</a:t>
            </a:r>
          </a:p>
        </p:txBody>
      </p:sp>
      <p:sp>
        <p:nvSpPr>
          <p:cNvPr id="8" name="Облако 7"/>
          <p:cNvSpPr/>
          <p:nvPr/>
        </p:nvSpPr>
        <p:spPr>
          <a:xfrm>
            <a:off x="3717032" y="1905001"/>
            <a:ext cx="2819500" cy="1658887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дружба</a:t>
            </a:r>
          </a:p>
        </p:txBody>
      </p:sp>
      <p:sp>
        <p:nvSpPr>
          <p:cNvPr id="28679" name="TextBox 8"/>
          <p:cNvSpPr txBox="1">
            <a:spLocks noChangeArrowheads="1"/>
          </p:cNvSpPr>
          <p:nvPr/>
        </p:nvSpPr>
        <p:spPr bwMode="auto">
          <a:xfrm>
            <a:off x="375047" y="7334252"/>
            <a:ext cx="616148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 b="1" dirty="0" smtClean="0">
              <a:solidFill>
                <a:srgbClr val="FF0000"/>
              </a:solidFill>
              <a:latin typeface="Segoe Print" pitchFamily="2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FF0000"/>
              </a:solidFill>
              <a:latin typeface="Segoe Print" pitchFamily="2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Segoe Print" pitchFamily="2" charset="0"/>
                <a:cs typeface="Times New Roman" pitchFamily="18" charset="0"/>
              </a:rPr>
              <a:t>Ребенок</a:t>
            </a:r>
            <a:r>
              <a:rPr lang="ru-RU" sz="2000" b="1" dirty="0">
                <a:solidFill>
                  <a:srgbClr val="FF0000"/>
                </a:solidFill>
                <a:latin typeface="Segoe Print" pitchFamily="2" charset="0"/>
                <a:cs typeface="Times New Roman" pitchFamily="18" charset="0"/>
              </a:rPr>
              <a:t>, воспитанный на </a:t>
            </a:r>
            <a:r>
              <a:rPr lang="ru-RU" sz="2000" b="1" dirty="0" smtClean="0">
                <a:solidFill>
                  <a:srgbClr val="FF0000"/>
                </a:solidFill>
                <a:latin typeface="Segoe Print" pitchFamily="2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Segoe Print" pitchFamily="2" charset="0"/>
                <a:cs typeface="Times New Roman" pitchFamily="18" charset="0"/>
              </a:rPr>
              <a:t>сказках, никогда не будет трудновоспитуемым.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0658" y="1115616"/>
            <a:ext cx="6142989" cy="5266147"/>
          </a:xfrm>
        </p:spPr>
        <p:txBody>
          <a:bodyPr>
            <a:normAutofit fontScale="250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12800" dirty="0"/>
              <a:t>Ценность сказок заключается в их влиянии на всестороннее развитие ребенка, а в особенности на нравственное воспитание.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12800" dirty="0" smtClean="0"/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12800" dirty="0" smtClean="0"/>
              <a:t>Сказки </a:t>
            </a:r>
            <a:r>
              <a:rPr lang="ru-RU" sz="12800" dirty="0"/>
              <a:t>внушают уверенность в торжестве правды, победе добра над злом. Как правило, страдания положительного героя и его друзей являются приходящими, временными, за ними обычно приходит радость, причем эта радость – результат борьбы, результат совместных усилий.</a:t>
            </a: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66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 smtClean="0"/>
              <a:t>В</a:t>
            </a:r>
            <a:r>
              <a:rPr lang="ru-RU" i="1" dirty="0"/>
              <a:t>. А. </a:t>
            </a:r>
            <a:r>
              <a:rPr lang="ru-RU" i="1" dirty="0" smtClean="0"/>
              <a:t>Сухомлинский</a:t>
            </a:r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2646" y="3227851"/>
            <a:ext cx="6048672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200" b="1" cap="all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«Сказка - это зернышко, из которого прорастает эмоциональная оценка ребенком жизненных явлений».</a:t>
            </a:r>
          </a:p>
        </p:txBody>
      </p:sp>
    </p:spTree>
    <p:extLst>
      <p:ext uri="{BB962C8B-B14F-4D97-AF65-F5344CB8AC3E}">
        <p14:creationId xmlns:p14="http://schemas.microsoft.com/office/powerpoint/2010/main" val="32555365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0688" y="4274682"/>
            <a:ext cx="5894412" cy="2313543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ru-RU" b="1" dirty="0" smtClean="0">
                <a:ln/>
                <a:solidFill>
                  <a:schemeClr val="accent3"/>
                </a:solidFill>
              </a:rPr>
              <a:t>      </a:t>
            </a:r>
            <a:r>
              <a:rPr lang="ru-RU" sz="3600" b="1" dirty="0" smtClean="0">
                <a:ln/>
              </a:rPr>
              <a:t>Народные </a:t>
            </a:r>
            <a:r>
              <a:rPr lang="ru-RU" sz="3600" b="1" dirty="0">
                <a:ln/>
              </a:rPr>
              <a:t>делятся на три группы: сказки о животных, волшебные сказки и бытовые.</a:t>
            </a:r>
          </a:p>
          <a:p>
            <a:endParaRPr lang="ru-RU" sz="3600" b="1" dirty="0">
              <a:ln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0658" y="827585"/>
            <a:ext cx="610267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20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Сказки бывают авторские и народные</a:t>
            </a:r>
          </a:p>
        </p:txBody>
      </p:sp>
    </p:spTree>
    <p:extLst>
      <p:ext uri="{BB962C8B-B14F-4D97-AF65-F5344CB8AC3E}">
        <p14:creationId xmlns:p14="http://schemas.microsoft.com/office/powerpoint/2010/main" val="1523662858"/>
      </p:ext>
    </p:extLst>
  </p:cSld>
  <p:clrMapOvr>
    <a:masterClrMapping/>
  </p:clrMapOvr>
  <p:transition spd="slow"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4664" y="1403649"/>
            <a:ext cx="6010182" cy="4988487"/>
          </a:xfrm>
        </p:spPr>
        <p:txBody>
          <a:bodyPr/>
          <a:lstStyle/>
          <a:p>
            <a:r>
              <a:rPr lang="ru-RU" b="1" dirty="0"/>
              <a:t>Сказки о животных.</a:t>
            </a:r>
            <a:endParaRPr lang="ru-RU" dirty="0"/>
          </a:p>
          <a:p>
            <a:pPr marL="0" indent="0">
              <a:buNone/>
            </a:pPr>
            <a:r>
              <a:rPr lang="ru-RU" sz="2000" dirty="0"/>
              <a:t>В русском репертуаре примерно 50 сюжетов сказок о животных.</a:t>
            </a:r>
          </a:p>
          <a:p>
            <a:pPr marL="0" indent="0">
              <a:buNone/>
            </a:pPr>
            <a:r>
              <a:rPr lang="ru-RU" sz="2000" dirty="0"/>
              <a:t>Выделяются несколько тематических групп: сказки о диких животных, о диких и домашних животных, о домашних животных, о человеке и диких животных.</a:t>
            </a:r>
          </a:p>
          <a:p>
            <a:pPr marL="0" indent="0">
              <a:buNone/>
            </a:pPr>
            <a:r>
              <a:rPr lang="ru-RU" sz="2000" dirty="0"/>
              <a:t>Этот вид сказок отличается от других тем, что в сказках действуют животные.</a:t>
            </a:r>
          </a:p>
          <a:p>
            <a:pPr marL="0" indent="0">
              <a:buNone/>
            </a:pPr>
            <a:r>
              <a:rPr lang="ru-RU" sz="2000" dirty="0"/>
              <a:t>Показаны их черты, но условно подразумеваются черты человека.</a:t>
            </a:r>
          </a:p>
          <a:p>
            <a:pPr marL="0" indent="0">
              <a:buNone/>
            </a:pPr>
            <a:r>
              <a:rPr lang="ru-RU" sz="2000" dirty="0"/>
              <a:t>Животные делают обычно то, что делают люди, но в этих сказках животные чем-то походи на человека, а чем-то нет.</a:t>
            </a:r>
          </a:p>
          <a:p>
            <a:pPr marL="0" indent="0">
              <a:buNone/>
            </a:pPr>
            <a:r>
              <a:rPr lang="ru-RU" sz="2000" dirty="0"/>
              <a:t>Здесь животные говорят на человеческом языке.</a:t>
            </a:r>
          </a:p>
          <a:p>
            <a:pPr marL="0" indent="0">
              <a:buNone/>
            </a:pPr>
            <a:r>
              <a:rPr lang="ru-RU" sz="2000" b="1" dirty="0"/>
              <a:t>Главная задача этих сказок –</a:t>
            </a:r>
            <a:r>
              <a:rPr lang="ru-RU" sz="2000" dirty="0"/>
              <a:t>высмеять плохие черты характера, поступки и вызвать сострадание к слабому, обиженному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253109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b="1" dirty="0" smtClean="0"/>
              <a:t>              Волшебные </a:t>
            </a:r>
            <a:r>
              <a:rPr lang="ru-RU" sz="2800" b="1" dirty="0"/>
              <a:t>сказки.</a:t>
            </a:r>
            <a:endParaRPr lang="ru-RU" sz="2800" dirty="0"/>
          </a:p>
          <a:p>
            <a:pPr marL="0" indent="0">
              <a:buNone/>
            </a:pPr>
            <a:r>
              <a:rPr lang="ru-RU" sz="2000" dirty="0"/>
              <a:t>Волшебная сказка – это художественное произведение с четко выраженной идеей победы человека над темными силами зла.</a:t>
            </a:r>
          </a:p>
          <a:p>
            <a:pPr marL="0" indent="0">
              <a:buNone/>
            </a:pPr>
            <a:r>
              <a:rPr lang="ru-RU" sz="2000" dirty="0"/>
              <a:t>Детям старшего дошкольного возраста нравится волшебная сказка.</a:t>
            </a:r>
          </a:p>
          <a:p>
            <a:pPr marL="0" indent="0">
              <a:buNone/>
            </a:pPr>
            <a:r>
              <a:rPr lang="ru-RU" sz="2000" dirty="0"/>
              <a:t>Для них привлекательно развитие действия, сопряженное с борьбой светлых и темных сил, и чудесный вымысел.</a:t>
            </a:r>
          </a:p>
          <a:p>
            <a:pPr marL="0" indent="0">
              <a:buNone/>
            </a:pPr>
            <a:r>
              <a:rPr lang="ru-RU" sz="2000" dirty="0"/>
              <a:t>В этих сказках две группы героев: добрые и злые. Обычно добро побеждает зло. Волшебные сказки должны вызвать восхищение добрыми героями и осуждение злодеев. Они выражают уверенность в торжестве добра.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3090135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8670" y="1115616"/>
            <a:ext cx="5562618" cy="763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Бытовые сказки.</a:t>
            </a:r>
            <a:endParaRPr lang="ru-RU" sz="2400" dirty="0"/>
          </a:p>
          <a:p>
            <a:r>
              <a:rPr lang="ru-RU" dirty="0"/>
              <a:t>В бытовых сказках говорится об отношении социальных классов. Разоблачение лицемерия правящих классов – основная черта бытовых сказок.</a:t>
            </a:r>
          </a:p>
          <a:p>
            <a:r>
              <a:rPr lang="ru-RU" dirty="0"/>
              <a:t> </a:t>
            </a:r>
            <a:r>
              <a:rPr lang="ru-RU" dirty="0" smtClean="0"/>
              <a:t>Эти </a:t>
            </a:r>
            <a:r>
              <a:rPr lang="ru-RU" dirty="0"/>
              <a:t>сказки отличаются от волшебных тем, что вымысел в них не носит ярко выраженного сверхъестественного характера.</a:t>
            </a:r>
          </a:p>
          <a:p>
            <a:r>
              <a:rPr lang="ru-RU" dirty="0"/>
              <a:t>Действие положительного героя и его врага в бытовой сказке протекает</a:t>
            </a:r>
          </a:p>
          <a:p>
            <a:r>
              <a:rPr lang="ru-RU" dirty="0"/>
              <a:t>в одном времени и пространстве, воспринимается слушателем как повседневная реальность.</a:t>
            </a:r>
          </a:p>
          <a:p>
            <a:r>
              <a:rPr lang="ru-RU" dirty="0"/>
              <a:t>Герои бытовых сказок: барин-помещик, царь-князь, хан – жадные и равнодушные люди, бездельники и эгоисты. Им противопоставляются бывалые солдаты, бедные батраки – ловкие, смелые и умные люди. Они побеждают, и в победе им иногда помогают волшебные предметы.</a:t>
            </a:r>
          </a:p>
          <a:p>
            <a:r>
              <a:rPr lang="ru-RU" dirty="0"/>
              <a:t>Бытовые сказки имеют большое воспитательное и познавательное значение при формировании нравственных представлений дошкольников, поскольку ребята узнают об истории народа, его быте. Эти сказки помогают нравственному воспитанию дошкольников, так как они передают народную мудрость.</a:t>
            </a:r>
          </a:p>
        </p:txBody>
      </p:sp>
    </p:spTree>
    <p:extLst>
      <p:ext uri="{BB962C8B-B14F-4D97-AF65-F5344CB8AC3E}">
        <p14:creationId xmlns:p14="http://schemas.microsoft.com/office/powerpoint/2010/main" val="2800788097"/>
      </p:ext>
    </p:extLst>
  </p:cSld>
  <p:clrMapOvr>
    <a:masterClrMapping/>
  </p:clrMapOvr>
  <p:transition spd="slow">
    <p:cov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4664" y="1595671"/>
            <a:ext cx="6110436" cy="6837131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Почему воспитывать детей через сказку просто?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Сказки</a:t>
            </a:r>
            <a:r>
              <a:rPr lang="ru-RU" dirty="0"/>
              <a:t> неизменно популярны у детей всех времен. Это именно тот способ общения, который без труда понимают и воспринимают дети. Сказочные истории привлекают малышей фантастическими образами, увлекательными приключениями, красочностью и яркостью своего мира. Ребенок погружается в происходящее и при этом может вообразить себя любым из персонажей, пережить все перипетии сюжета.</a:t>
            </a:r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7105444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342900" y="2095501"/>
            <a:ext cx="6172200" cy="6337300"/>
          </a:xfrm>
        </p:spPr>
        <p:txBody>
          <a:bodyPr/>
          <a:lstStyle/>
          <a:p>
            <a:pPr>
              <a:buNone/>
            </a:pPr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dirty="0"/>
              <a:t>Сказка – источник народной мудрости. Она учит доброте, смелости, честности. Порицая зло и несправедливость, сказка вызывает у ребенка сочувствие к обиженным героям и тем самым содействует формированию гражданственности. Сказку справедливо можно считать одним из важных воспитательных средств.</a:t>
            </a:r>
          </a:p>
          <a:p>
            <a:pPr>
              <a:buFont typeface="Wingdings 2" pitchFamily="18" charset="2"/>
              <a:buNone/>
            </a:pPr>
            <a:endParaRPr lang="ru-RU" sz="2800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12677" y="443541"/>
            <a:ext cx="577864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i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Актуальность.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0688" y="827585"/>
            <a:ext cx="5894412" cy="7605216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/>
              <a:t>Роль сказки в воспитании детей</a:t>
            </a:r>
            <a:endParaRPr lang="ru-RU" sz="2000" dirty="0"/>
          </a:p>
          <a:p>
            <a:pPr marL="0" indent="0">
              <a:buNone/>
            </a:pPr>
            <a:r>
              <a:rPr lang="ru-RU" sz="1400" dirty="0"/>
              <a:t>Обучающий и воспитательный момент сказки невероятно силен. К сожалению, возможность </a:t>
            </a:r>
            <a:r>
              <a:rPr lang="ru-RU" sz="1400" b="1" dirty="0"/>
              <a:t>воспитания с помощью сказок</a:t>
            </a:r>
            <a:r>
              <a:rPr lang="ru-RU" sz="1400" dirty="0"/>
              <a:t> часто недооценивается родителями. А ведь вы можете легко и просто сделать сказки своими лучшими помощниками. </a:t>
            </a:r>
            <a:r>
              <a:rPr lang="ru-RU" sz="1400" i="1" dirty="0"/>
              <a:t>Каким образом?</a:t>
            </a:r>
            <a:endParaRPr lang="ru-RU" sz="1400" dirty="0"/>
          </a:p>
          <a:p>
            <a:pPr marL="0" lvl="0" indent="0">
              <a:buNone/>
            </a:pPr>
            <a:r>
              <a:rPr lang="ru-RU" sz="1400" b="1" dirty="0"/>
              <a:t>В сказке</a:t>
            </a:r>
            <a:r>
              <a:rPr lang="ru-RU" sz="1400" dirty="0"/>
              <a:t> важные для детей понятия даны образно и поэтому хорошо усваиваются, причём на подсознательном уровне.</a:t>
            </a:r>
          </a:p>
          <a:p>
            <a:pPr marL="0" lvl="0" indent="0">
              <a:buNone/>
            </a:pPr>
            <a:r>
              <a:rPr lang="ru-RU" sz="1400" b="1" dirty="0"/>
              <a:t>Сказка</a:t>
            </a:r>
            <a:r>
              <a:rPr lang="ru-RU" sz="1400" dirty="0"/>
              <a:t> заранее готовит ребёнка к сложным ситуациям, в которых он может оказаться, подсказывает пути решения сложных житейских задач.</a:t>
            </a:r>
          </a:p>
          <a:p>
            <a:pPr marL="0" lvl="0" indent="0">
              <a:buNone/>
            </a:pPr>
            <a:r>
              <a:rPr lang="ru-RU" sz="1400" b="1" dirty="0"/>
              <a:t>Через сказку</a:t>
            </a:r>
            <a:r>
              <a:rPr lang="ru-RU" sz="1400" dirty="0"/>
              <a:t> ребенок познает свое место в этом мире, получает первые представления о добре и зле, отваге и трусости, о дружбе и предательстве. Именно сказки доступно и просто объясняют малышу, что хорошо, а что плохо, прививают моральные и социальные ценности. Сказка формирует характер, воспитывает душу.</a:t>
            </a:r>
          </a:p>
          <a:p>
            <a:pPr marL="0" lvl="0" indent="0">
              <a:buNone/>
            </a:pPr>
            <a:r>
              <a:rPr lang="ru-RU" sz="1400" b="1" dirty="0"/>
              <a:t>Сказки</a:t>
            </a:r>
            <a:r>
              <a:rPr lang="ru-RU" sz="1400" dirty="0"/>
              <a:t> развивают воображение и фантазию.</a:t>
            </a:r>
          </a:p>
          <a:p>
            <a:pPr marL="0" lvl="0" indent="0">
              <a:buNone/>
            </a:pPr>
            <a:r>
              <a:rPr lang="ru-RU" sz="1400" dirty="0"/>
              <a:t>Ощутить близость общения с родными людьми, ощутить их любовь, пониманием и внимание к его проблемам. </a:t>
            </a:r>
            <a:r>
              <a:rPr lang="ru-RU" sz="1400" b="1" dirty="0"/>
              <a:t>Совместное чтение</a:t>
            </a:r>
            <a:r>
              <a:rPr lang="ru-RU" sz="1400" dirty="0"/>
              <a:t> – возможность стать другом своему ребенку, внимательным и небезразличным к его проблемам.</a:t>
            </a:r>
          </a:p>
          <a:p>
            <a:pPr marL="0" lvl="0" indent="0">
              <a:buNone/>
            </a:pPr>
            <a:r>
              <a:rPr lang="ru-RU" sz="1400" b="1" dirty="0"/>
              <a:t>Воспитание через сказку</a:t>
            </a:r>
            <a:r>
              <a:rPr lang="ru-RU" sz="1400" dirty="0"/>
              <a:t> — это прекрасная возможность сохранить с ребенком близкие, доверительные отношения, без скучных наставлений, которые вызывают у ребенка лишь отрицательные эмоции. </a:t>
            </a:r>
            <a:r>
              <a:rPr lang="ru-RU" sz="1400" b="1" dirty="0"/>
              <a:t>Сказка</a:t>
            </a:r>
            <a:r>
              <a:rPr lang="ru-RU" sz="1400" dirty="0"/>
              <a:t> – это занимательный урок нравственности.</a:t>
            </a:r>
          </a:p>
          <a:p>
            <a:pPr marL="0" lvl="0" indent="0">
              <a:buNone/>
            </a:pPr>
            <a:r>
              <a:rPr lang="ru-RU" sz="1400" dirty="0"/>
              <a:t>В практической психологии широко используется метод </a:t>
            </a:r>
            <a:r>
              <a:rPr lang="ru-RU" sz="1400" b="1" dirty="0" err="1"/>
              <a:t>сказкотерапии</a:t>
            </a:r>
            <a:r>
              <a:rPr lang="ru-RU" sz="1400" dirty="0"/>
              <a:t>, который буквально преображает детей. Терапевтические сказки нацелены на решение конкретной проблемы, помогая преодолеть истерики и капризы, плохое поведение.</a:t>
            </a: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62222201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4664" y="827585"/>
            <a:ext cx="6110436" cy="7605216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/>
              <a:t>Как правильно читать ребенку сказки</a:t>
            </a:r>
            <a:endParaRPr lang="ru-RU" sz="2000" dirty="0"/>
          </a:p>
          <a:p>
            <a:pPr marL="0" indent="0">
              <a:buNone/>
            </a:pPr>
            <a:r>
              <a:rPr lang="ru-RU" sz="1600" dirty="0"/>
              <a:t>1. </a:t>
            </a:r>
            <a:r>
              <a:rPr lang="ru-RU" sz="1600" b="1" dirty="0"/>
              <a:t>Сказку</a:t>
            </a:r>
            <a:r>
              <a:rPr lang="ru-RU" sz="1600" dirty="0"/>
              <a:t> лучше именно </a:t>
            </a:r>
            <a:r>
              <a:rPr lang="ru-RU" sz="1600" b="1" dirty="0"/>
              <a:t>рассказывать</a:t>
            </a:r>
            <a:r>
              <a:rPr lang="ru-RU" sz="1600" dirty="0"/>
              <a:t>, а не читать. Тогда вы вовремя заметите реакцию ребенка, и сможете акцентировать его внимание на важных моментах.</a:t>
            </a:r>
          </a:p>
          <a:p>
            <a:pPr marL="0" indent="0">
              <a:buNone/>
            </a:pPr>
            <a:r>
              <a:rPr lang="ru-RU" sz="1600" dirty="0"/>
              <a:t>2. Во время знакомства со сказкой старайтесь не отвлекаться. Ведь это не просто приятный досуг, а своеобразный урок. Разделите с малышом его эмоции, сопереживайте, рассказывайте эмоционально, и ваша увлеченность действием обязательно захватит и кроху.</a:t>
            </a:r>
          </a:p>
          <a:p>
            <a:pPr marL="0" indent="0">
              <a:buNone/>
            </a:pPr>
            <a:r>
              <a:rPr lang="ru-RU" sz="1600" dirty="0"/>
              <a:t>3. После чтения обсудите вместе с ребенком героев, их поступки. Предложите ребенку подумать, как он поступил бы в той или иной ситуации. Поучительные беседы должны быть короткими. Ориентируйтесь на настроение ребенка. Постарайтесь не навязывать ребенку мораль, пусть он сам сделает выводы.</a:t>
            </a:r>
          </a:p>
          <a:p>
            <a:pPr marL="0" indent="0">
              <a:buNone/>
            </a:pPr>
            <a:r>
              <a:rPr lang="ru-RU" sz="1600" dirty="0"/>
              <a:t>4. Выполните творческое задание, например, нарисовать сцену из сказки или проиграть ее в кукольном театре. Персонажами могут быть игрушки, картонные фигурки или тени на стене. Пусть сначала взрослый проявит инициативу, и очень скоро ребенок охотно присоединится.</a:t>
            </a:r>
          </a:p>
          <a:p>
            <a:pPr marL="0" indent="0">
              <a:buNone/>
            </a:pPr>
            <a:r>
              <a:rPr lang="ru-RU" sz="1600" dirty="0"/>
              <a:t>5. Не сердитесь, если ребенок изо дня в день просит рассказывать одну и ту же сказку. Значит, он испытывает трудности, решить которые помогает сказка. В этом и заключается суть воспитания через сказку и </a:t>
            </a:r>
            <a:r>
              <a:rPr lang="ru-RU" sz="1600" dirty="0" err="1"/>
              <a:t>сказкотерапии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dirty="0"/>
              <a:t>6. С подробностями и иллюстрациями порой надо быть осторожными! Действие в сказках лаконично как раз для того, чтобы кроха не получил лишней информации, которая могла бы его испугать.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35525795"/>
      </p:ext>
    </p:extLst>
  </p:cSld>
  <p:clrMapOvr>
    <a:masterClrMapping/>
  </p:clrMapOvr>
  <p:transition spd="slow">
    <p:cov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676" y="1019607"/>
            <a:ext cx="6002424" cy="7413195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/>
              <a:t>Рекомендации родителям по подбору сказок:</a:t>
            </a:r>
            <a:endParaRPr lang="ru-RU" sz="1600" dirty="0"/>
          </a:p>
          <a:p>
            <a:pPr marL="0" lvl="0" indent="0">
              <a:buNone/>
            </a:pPr>
            <a:r>
              <a:rPr lang="ru-RU" sz="1600" b="1" dirty="0"/>
              <a:t>Сказки</a:t>
            </a:r>
            <a:r>
              <a:rPr lang="ru-RU" sz="1600" dirty="0"/>
              <a:t> лучше подбирать в зависимости от возраста и особенностей характера ребенка.</a:t>
            </a:r>
          </a:p>
          <a:p>
            <a:pPr marL="0" lvl="0" indent="0">
              <a:buNone/>
            </a:pPr>
            <a:r>
              <a:rPr lang="ru-RU" sz="1600" dirty="0"/>
              <a:t>Детей </a:t>
            </a:r>
            <a:r>
              <a:rPr lang="ru-RU" sz="1600" i="1" dirty="0"/>
              <a:t>до двух лет</a:t>
            </a:r>
            <a:r>
              <a:rPr lang="ru-RU" sz="1600" dirty="0"/>
              <a:t> вряд ли можно заинтересовать сказкой. Для маленьких капризуль больше подходит воспитание </a:t>
            </a:r>
            <a:r>
              <a:rPr lang="ru-RU" sz="1600" dirty="0" err="1"/>
              <a:t>потешкой</a:t>
            </a:r>
            <a:r>
              <a:rPr lang="ru-RU" sz="1600" dirty="0"/>
              <a:t>.</a:t>
            </a:r>
          </a:p>
          <a:p>
            <a:pPr marL="0" lvl="0" indent="0">
              <a:buNone/>
            </a:pPr>
            <a:r>
              <a:rPr lang="ru-RU" sz="1600" dirty="0"/>
              <a:t>В возрасте </a:t>
            </a:r>
            <a:r>
              <a:rPr lang="ru-RU" sz="1600" i="1" dirty="0"/>
              <a:t>с 2 до 3,5 лет</a:t>
            </a:r>
            <a:r>
              <a:rPr lang="ru-RU" sz="1600" dirty="0"/>
              <a:t> идут «на ура» </a:t>
            </a:r>
            <a:r>
              <a:rPr lang="ru-RU" sz="1600" b="1" dirty="0"/>
              <a:t>классические детские сказки</a:t>
            </a:r>
            <a:r>
              <a:rPr lang="ru-RU" sz="1600" dirty="0"/>
              <a:t> с простым, повторяющимся сюжетом: «Колобок», «Теремок», «Репка». Спустя некоторое время можно приступать к более длинным и содержательным сказкам: «Три поросенка», «Красная Шапочка».</a:t>
            </a:r>
          </a:p>
          <a:p>
            <a:pPr marL="0" lvl="0" indent="0">
              <a:buNone/>
            </a:pPr>
            <a:r>
              <a:rPr lang="ru-RU" sz="1600" dirty="0"/>
              <a:t>Детям более понятны </a:t>
            </a:r>
            <a:r>
              <a:rPr lang="ru-RU" sz="1600" b="1" dirty="0"/>
              <a:t>сказки о животных</a:t>
            </a:r>
            <a:r>
              <a:rPr lang="ru-RU" sz="1600" dirty="0"/>
              <a:t>. Сюжеты сказок о животных более доступны для их понимания.</a:t>
            </a:r>
          </a:p>
          <a:p>
            <a:pPr marL="0" lvl="0" indent="0">
              <a:buNone/>
            </a:pPr>
            <a:r>
              <a:rPr lang="ru-RU" sz="1600" dirty="0"/>
              <a:t>В </a:t>
            </a:r>
            <a:r>
              <a:rPr lang="ru-RU" sz="1600" i="1" dirty="0"/>
              <a:t>3 года</a:t>
            </a:r>
            <a:r>
              <a:rPr lang="ru-RU" sz="1600" dirty="0"/>
              <a:t> происходит осознание ребенком собственного «Я», поэтому он начинает ассоциировать себя с главными героями сказки. Для трехлетнего малыша наличие в сказке такого героя-образца для подражания (желательно одного пола с ним) обязательно.</a:t>
            </a:r>
          </a:p>
          <a:p>
            <a:pPr marL="0" lvl="0" indent="0">
              <a:buNone/>
            </a:pPr>
            <a:r>
              <a:rPr lang="ru-RU" sz="1600" dirty="0"/>
              <a:t>В возрасте </a:t>
            </a:r>
            <a:r>
              <a:rPr lang="ru-RU" sz="1600" i="1" dirty="0"/>
              <a:t>3-5 лет</a:t>
            </a:r>
            <a:r>
              <a:rPr lang="ru-RU" sz="1600" dirty="0"/>
              <a:t> подражание героям продолжается. Важно подбирать сказки, в которых ясно, кто хороший, кто плохой, где добро, а где зло.</a:t>
            </a:r>
          </a:p>
          <a:p>
            <a:pPr marL="0" lvl="0" indent="0">
              <a:buNone/>
            </a:pPr>
            <a:r>
              <a:rPr lang="ru-RU" sz="1600" dirty="0"/>
              <a:t>Детям дошкольного возраста (</a:t>
            </a:r>
            <a:r>
              <a:rPr lang="ru-RU" sz="1600" i="1" dirty="0"/>
              <a:t>5-6 лет</a:t>
            </a:r>
            <a:r>
              <a:rPr lang="ru-RU" sz="1600" dirty="0"/>
              <a:t>) предложите прочитать литературные сказки </a:t>
            </a:r>
            <a:r>
              <a:rPr lang="ru-RU" sz="1600" dirty="0" err="1"/>
              <a:t>Астрид</a:t>
            </a:r>
            <a:r>
              <a:rPr lang="ru-RU" sz="1600" dirty="0"/>
              <a:t> Линдгрен, детские детективы, повести Николая Носова. Дошкольник уже не просто подражает героям, а анализирует его поведение, делает свои выводы, вроде: «Будь я на его месте, то поступил бы не так…».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7948871"/>
      </p:ext>
    </p:extLst>
  </p:cSld>
  <p:clrMapOvr>
    <a:masterClrMapping/>
  </p:clrMapOvr>
  <p:transition spd="slow">
    <p:cov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4664" y="1403649"/>
            <a:ext cx="6110436" cy="7029152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Воспитание через сказку</a:t>
            </a:r>
            <a:r>
              <a:rPr lang="ru-RU" dirty="0"/>
              <a:t> не имеет границ. Для этой цели прекрасно подходят как </a:t>
            </a:r>
            <a:r>
              <a:rPr lang="ru-RU" b="1" dirty="0"/>
              <a:t>народные</a:t>
            </a:r>
            <a:r>
              <a:rPr lang="ru-RU" dirty="0"/>
              <a:t>, так </a:t>
            </a:r>
            <a:r>
              <a:rPr lang="ru-RU" dirty="0" err="1"/>
              <a:t>и</a:t>
            </a:r>
            <a:r>
              <a:rPr lang="ru-RU" b="1" dirty="0" err="1"/>
              <a:t>авторские</a:t>
            </a:r>
            <a:r>
              <a:rPr lang="ru-RU" b="1" dirty="0"/>
              <a:t> сказки</a:t>
            </a:r>
            <a:r>
              <a:rPr lang="ru-RU" dirty="0"/>
              <a:t>. Отличный прием — </a:t>
            </a:r>
            <a:r>
              <a:rPr lang="ru-RU" u="sng" dirty="0"/>
              <a:t>сочинить сказку вместе с ребенком</a:t>
            </a:r>
            <a:r>
              <a:rPr lang="ru-RU" dirty="0"/>
              <a:t>. В таком случае, воспитательный эффект будет сильнее, ведь он будет направлен на конкретного ребенка, с учетом его характера и той проблемы, которую нужно решить. И фантазию разовьете, и </a:t>
            </a:r>
            <a:r>
              <a:rPr lang="ru-RU" b="1" dirty="0"/>
              <a:t>воспитание</a:t>
            </a:r>
            <a:r>
              <a:rPr lang="ru-RU" dirty="0"/>
              <a:t> станет не скучным назиданием, а увлекательным и, что немаловажно, результативным процессом!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20465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Содержимое 2"/>
          <p:cNvSpPr>
            <a:spLocks noGrp="1"/>
          </p:cNvSpPr>
          <p:nvPr>
            <p:ph idx="1"/>
          </p:nvPr>
        </p:nvSpPr>
        <p:spPr>
          <a:xfrm>
            <a:off x="375047" y="952501"/>
            <a:ext cx="6172200" cy="7480300"/>
          </a:xfrm>
        </p:spPr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ru-RU" sz="32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 заметила, что не все дети умеют общаться друг с другом, некоторые проявляют склонность к враждебности, нежелание делиться игрушками, помочь товарищу в трудной ситуации. У детей слабо развиты навыки сочувствия, сопереживания. С раннего возраста идет формирование и развитие нравственных качеств человека.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76672" y="1333500"/>
            <a:ext cx="2448272" cy="6096000"/>
          </a:xfrm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Чтобы сказки не обидеть –</a:t>
            </a:r>
            <a:b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Надо их почаще видеть.</a:t>
            </a:r>
            <a:br>
              <a:rPr lang="ru-RU" sz="2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Их читать и рисовать,</a:t>
            </a:r>
            <a:br>
              <a:rPr lang="ru-RU" sz="2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Их любить и в них играть!</a:t>
            </a:r>
            <a:br>
              <a:rPr lang="ru-RU" sz="2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Сказки всех отучат злиться,</a:t>
            </a:r>
            <a:br>
              <a:rPr lang="ru-RU" sz="2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 научат веселиться,</a:t>
            </a:r>
            <a:br>
              <a:rPr lang="ru-RU" sz="2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Быть добрее и скромнее,</a:t>
            </a:r>
            <a:br>
              <a:rPr lang="ru-RU" sz="2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Терпеливее, мудрее</a:t>
            </a:r>
            <a:r>
              <a:rPr lang="ru-RU" sz="20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8434" name="Содержимое 6" descr="QNi7AOLPQe4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140968" y="1691680"/>
            <a:ext cx="3214260" cy="5315895"/>
          </a:xfrm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469" y="476251"/>
            <a:ext cx="6172200" cy="1524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7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Цель:</a:t>
            </a:r>
            <a:endParaRPr lang="ru-RU" sz="72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4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Развить и воспитать в душе каждого ребенка духовное начало, чувство, чтобы он не вырос бездушным, равнодушным человеком.</a:t>
            </a:r>
          </a:p>
          <a:p>
            <a:endParaRPr lang="ru-RU" dirty="0" smtClean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321469" y="666751"/>
            <a:ext cx="6172200" cy="1524000"/>
          </a:xfrm>
        </p:spPr>
        <p:txBody>
          <a:bodyPr/>
          <a:lstStyle/>
          <a:p>
            <a:pPr algn="ctr"/>
            <a:r>
              <a:rPr lang="ru-RU" sz="6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Создать необходимые условия для знакомства детей со сказками.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Побуждать у детей интерес к сказкам.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Формировать представление о добре и зле, показать красоту добрых поступков и их необходимость в жизни людей.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Развивать умение сравнивать и анализировать поступки сказочных героев, учить  давать оценку своему и других поведению.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Воспитывать бережное отношение к  книге.  Учить правилам пользования книгой.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Помочь родителям понять ценность сказки, ее особую роль в воспитании детей дошкольного образа.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939800"/>
            <a:ext cx="3889772" cy="6013451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Сказка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это могучее, действенное средство в нравственном воспитании детей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Рисунок 3" descr="важно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93406" y="1524000"/>
            <a:ext cx="2143125" cy="6512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42900" y="938784"/>
            <a:ext cx="5604290" cy="1156699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Художественные произведения используемые для чтения детям.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267891" y="2571751"/>
          <a:ext cx="6172200" cy="607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6100"/>
                <a:gridCol w="3086100"/>
              </a:tblGrid>
              <a:tr h="575181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Название</a:t>
                      </a:r>
                      <a:r>
                        <a:rPr lang="ru-RU" sz="2400" baseline="0" dirty="0" smtClean="0"/>
                        <a:t> сказки</a:t>
                      </a:r>
                      <a:endParaRPr lang="ru-RU" sz="24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Мораль</a:t>
                      </a:r>
                      <a:endParaRPr lang="ru-RU" sz="2400" dirty="0"/>
                    </a:p>
                  </a:txBody>
                  <a:tcPr marL="68580" marR="68580" marT="60960" marB="60960"/>
                </a:tc>
              </a:tr>
              <a:tr h="992779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«Волк</a:t>
                      </a:r>
                      <a:r>
                        <a:rPr lang="ru-RU" sz="2400" baseline="0" dirty="0" smtClean="0"/>
                        <a:t> и семеро козлят», «</a:t>
                      </a:r>
                      <a:r>
                        <a:rPr lang="ru-RU" sz="2400" baseline="0" dirty="0" err="1" smtClean="0"/>
                        <a:t>Заюшкина</a:t>
                      </a:r>
                      <a:r>
                        <a:rPr lang="ru-RU" sz="2400" baseline="0" dirty="0" smtClean="0"/>
                        <a:t> избушка»</a:t>
                      </a:r>
                      <a:endParaRPr lang="ru-RU" sz="24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Победа добра над злом</a:t>
                      </a:r>
                      <a:endParaRPr lang="ru-RU" sz="2400" dirty="0"/>
                    </a:p>
                  </a:txBody>
                  <a:tcPr marL="68580" marR="68580" marT="60960" marB="60960"/>
                </a:tc>
              </a:tr>
              <a:tr h="992779">
                <a:tc>
                  <a:txBody>
                    <a:bodyPr/>
                    <a:lstStyle/>
                    <a:p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«Теремок», «Зимовье зверей»</a:t>
                      </a:r>
                      <a:endParaRPr lang="ru-RU" sz="24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kumimoji="0" lang="ru-RU" sz="24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Дружба помогает победить трудности</a:t>
                      </a:r>
                      <a:endParaRPr lang="ru-RU" sz="2400" dirty="0"/>
                    </a:p>
                  </a:txBody>
                  <a:tcPr marL="68580" marR="68580" marT="60960" marB="60960"/>
                </a:tc>
              </a:tr>
              <a:tr h="575181">
                <a:tc>
                  <a:txBody>
                    <a:bodyPr/>
                    <a:lstStyle/>
                    <a:p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«Репка»</a:t>
                      </a:r>
                      <a:endParaRPr lang="ru-RU" sz="24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Трудолюбие, взаимопомощь</a:t>
                      </a:r>
                      <a:endParaRPr lang="ru-RU" sz="2400" dirty="0"/>
                    </a:p>
                  </a:txBody>
                  <a:tcPr marL="68580" marR="68580" marT="60960" marB="60960"/>
                </a:tc>
              </a:tr>
              <a:tr h="1219200">
                <a:tc>
                  <a:txBody>
                    <a:bodyPr/>
                    <a:lstStyle/>
                    <a:p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«Гуси-лебеди», «Сестрица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Аленушка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 братец Иванушка», «Маша и медведь»</a:t>
                      </a:r>
                      <a:endParaRPr lang="ru-RU" sz="24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Наказ слушаться старших</a:t>
                      </a:r>
                      <a:endParaRPr lang="ru-RU" sz="2400" dirty="0"/>
                    </a:p>
                  </a:txBody>
                  <a:tcPr marL="68580" marR="68580" marT="60960" marB="60960"/>
                </a:tc>
              </a:tr>
              <a:tr h="575181">
                <a:tc>
                  <a:txBody>
                    <a:bodyPr/>
                    <a:lstStyle/>
                    <a:p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«Петушок и бобовое зернышко»</a:t>
                      </a:r>
                      <a:endParaRPr lang="ru-RU" sz="24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Забота о ближнем</a:t>
                      </a:r>
                      <a:endParaRPr lang="ru-RU" sz="2400" dirty="0"/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321469" y="381000"/>
            <a:ext cx="6172200" cy="1238251"/>
          </a:xfrm>
        </p:spPr>
        <p:txBody>
          <a:bodyPr/>
          <a:lstStyle/>
          <a:p>
            <a:pPr algn="ctr"/>
            <a:r>
              <a:rPr lang="ru-RU" b="1" i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Методы и приемы</a:t>
            </a:r>
          </a:p>
        </p:txBody>
      </p:sp>
      <p:sp>
        <p:nvSpPr>
          <p:cNvPr id="9" name="Облако 8"/>
          <p:cNvSpPr/>
          <p:nvPr/>
        </p:nvSpPr>
        <p:spPr>
          <a:xfrm>
            <a:off x="0" y="1714480"/>
            <a:ext cx="1982381" cy="1619261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Чтение</a:t>
            </a:r>
            <a:endParaRPr lang="ru-RU" sz="2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блако 15"/>
          <p:cNvSpPr/>
          <p:nvPr/>
        </p:nvSpPr>
        <p:spPr>
          <a:xfrm>
            <a:off x="1768067" y="1809731"/>
            <a:ext cx="2786082" cy="1905013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Рассказывание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блако 16"/>
          <p:cNvSpPr/>
          <p:nvPr/>
        </p:nvSpPr>
        <p:spPr>
          <a:xfrm>
            <a:off x="4179075" y="1619229"/>
            <a:ext cx="2678925" cy="1714512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Дидактические игры</a:t>
            </a:r>
          </a:p>
        </p:txBody>
      </p:sp>
      <p:sp>
        <p:nvSpPr>
          <p:cNvPr id="19" name="Облако 18"/>
          <p:cNvSpPr/>
          <p:nvPr/>
        </p:nvSpPr>
        <p:spPr>
          <a:xfrm>
            <a:off x="0" y="3905246"/>
            <a:ext cx="2357430" cy="1619261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Выборочное чтение</a:t>
            </a:r>
          </a:p>
        </p:txBody>
      </p:sp>
      <p:sp>
        <p:nvSpPr>
          <p:cNvPr id="22" name="Облако 21"/>
          <p:cNvSpPr/>
          <p:nvPr/>
        </p:nvSpPr>
        <p:spPr>
          <a:xfrm>
            <a:off x="28819" y="6745475"/>
            <a:ext cx="2378426" cy="2000264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Беседа</a:t>
            </a:r>
          </a:p>
        </p:txBody>
      </p:sp>
      <p:sp>
        <p:nvSpPr>
          <p:cNvPr id="23" name="Облако 22"/>
          <p:cNvSpPr/>
          <p:nvPr/>
        </p:nvSpPr>
        <p:spPr>
          <a:xfrm>
            <a:off x="4446967" y="6477014"/>
            <a:ext cx="2411033" cy="2190765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Вопросы</a:t>
            </a:r>
          </a:p>
        </p:txBody>
      </p:sp>
      <p:sp>
        <p:nvSpPr>
          <p:cNvPr id="24" name="Облако 23"/>
          <p:cNvSpPr/>
          <p:nvPr/>
        </p:nvSpPr>
        <p:spPr>
          <a:xfrm>
            <a:off x="1660910" y="5143504"/>
            <a:ext cx="3321867" cy="2286016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Игра драматизация</a:t>
            </a:r>
          </a:p>
        </p:txBody>
      </p:sp>
      <p:sp>
        <p:nvSpPr>
          <p:cNvPr id="25" name="Облако 24"/>
          <p:cNvSpPr/>
          <p:nvPr/>
        </p:nvSpPr>
        <p:spPr>
          <a:xfrm>
            <a:off x="3589735" y="3714744"/>
            <a:ext cx="3053975" cy="1809763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Выразительность чтения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262</TotalTime>
  <Words>705</Words>
  <Application>Microsoft Office PowerPoint</Application>
  <PresentationFormat>Экран (4:3)</PresentationFormat>
  <Paragraphs>108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Тема проекта:  Сказка как средство нравственного воспитания детей дошкольного возраста</vt:lpstr>
      <vt:lpstr>Презентация PowerPoint</vt:lpstr>
      <vt:lpstr>Презентация PowerPoint</vt:lpstr>
      <vt:lpstr>Чтобы сказки не обидеть – Надо их почаще видеть. Их читать и рисовать, Их любить и в них играть! Сказки всех отучат злиться, А научат веселиться, Быть добрее и скромнее, Терпеливее, мудрее.</vt:lpstr>
      <vt:lpstr>Цель:</vt:lpstr>
      <vt:lpstr>Задачи:</vt:lpstr>
      <vt:lpstr>Сказка – это могучее, действенное средство в нравственном воспитании детей.</vt:lpstr>
      <vt:lpstr>Художественные произведения используемые для чтения детям.</vt:lpstr>
      <vt:lpstr>Методы и приемы</vt:lpstr>
      <vt:lpstr>Презентация PowerPoint</vt:lpstr>
      <vt:lpstr>         Работа с детьми:</vt:lpstr>
      <vt:lpstr>Воспитание сказкой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МКДОУ Нововоронежский детский сад №8</dc:title>
  <dc:creator>5252</dc:creator>
  <cp:lastModifiedBy>МИХАИЛ</cp:lastModifiedBy>
  <cp:revision>41</cp:revision>
  <dcterms:created xsi:type="dcterms:W3CDTF">2015-05-29T08:11:35Z</dcterms:created>
  <dcterms:modified xsi:type="dcterms:W3CDTF">2017-09-20T16:08:01Z</dcterms:modified>
</cp:coreProperties>
</file>